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2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Portfolio Investment Assets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Investment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Bermuda</c:v>
                </c:pt>
                <c:pt idx="1">
                  <c:v>Guernsey</c:v>
                </c:pt>
                <c:pt idx="2">
                  <c:v>Mauritius</c:v>
                </c:pt>
                <c:pt idx="3">
                  <c:v>Cayman Islands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460.0</c:v>
                </c:pt>
                <c:pt idx="1">
                  <c:v>214.0</c:v>
                </c:pt>
                <c:pt idx="2">
                  <c:v>129.0</c:v>
                </c:pt>
                <c:pt idx="3">
                  <c:v>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7955160"/>
        <c:axId val="-2067952216"/>
      </c:barChart>
      <c:catAx>
        <c:axId val="-20679551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7952216"/>
        <c:crosses val="autoZero"/>
        <c:auto val="1"/>
        <c:lblAlgn val="ctr"/>
        <c:lblOffset val="100"/>
        <c:noMultiLvlLbl val="0"/>
      </c:catAx>
      <c:valAx>
        <c:axId val="-2067952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 $Mil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7955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Portfolio Investment Assets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Investment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United States</c:v>
                </c:pt>
                <c:pt idx="1">
                  <c:v>Japan</c:v>
                </c:pt>
                <c:pt idx="2">
                  <c:v>UK</c:v>
                </c:pt>
                <c:pt idx="3">
                  <c:v>France</c:v>
                </c:pt>
                <c:pt idx="4">
                  <c:v>Switzerland</c:v>
                </c:pt>
                <c:pt idx="5">
                  <c:v>Bermuda</c:v>
                </c:pt>
                <c:pt idx="6">
                  <c:v>Guernsey</c:v>
                </c:pt>
                <c:pt idx="7">
                  <c:v>Mauritius</c:v>
                </c:pt>
                <c:pt idx="8">
                  <c:v>Cayman Islands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6816.0</c:v>
                </c:pt>
                <c:pt idx="1">
                  <c:v>3375.0</c:v>
                </c:pt>
                <c:pt idx="2">
                  <c:v>3219.0</c:v>
                </c:pt>
                <c:pt idx="3">
                  <c:v>2366.0</c:v>
                </c:pt>
                <c:pt idx="4">
                  <c:v>1085.0</c:v>
                </c:pt>
                <c:pt idx="5">
                  <c:v>460.0</c:v>
                </c:pt>
                <c:pt idx="6">
                  <c:v>214.0</c:v>
                </c:pt>
                <c:pt idx="7">
                  <c:v>129.0</c:v>
                </c:pt>
                <c:pt idx="8">
                  <c:v>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7862248"/>
        <c:axId val="-2067819832"/>
      </c:barChart>
      <c:catAx>
        <c:axId val="-206786224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7819832"/>
        <c:crosses val="autoZero"/>
        <c:auto val="1"/>
        <c:lblAlgn val="ctr"/>
        <c:lblOffset val="100"/>
        <c:noMultiLvlLbl val="0"/>
      </c:catAx>
      <c:valAx>
        <c:axId val="-2067819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 $Mil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7862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Portfolio Investment Assets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Investment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United States</c:v>
                </c:pt>
                <c:pt idx="1">
                  <c:v>Japan</c:v>
                </c:pt>
                <c:pt idx="2">
                  <c:v>UK</c:v>
                </c:pt>
                <c:pt idx="3">
                  <c:v>France</c:v>
                </c:pt>
                <c:pt idx="4">
                  <c:v>Switzerland</c:v>
                </c:pt>
                <c:pt idx="5">
                  <c:v>Bermuda</c:v>
                </c:pt>
                <c:pt idx="6">
                  <c:v>Guernsey</c:v>
                </c:pt>
                <c:pt idx="7">
                  <c:v>Mauritius</c:v>
                </c:pt>
                <c:pt idx="8">
                  <c:v>Cayman Islands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6816.0</c:v>
                </c:pt>
                <c:pt idx="1">
                  <c:v>3375.0</c:v>
                </c:pt>
                <c:pt idx="2">
                  <c:v>3219.0</c:v>
                </c:pt>
                <c:pt idx="3">
                  <c:v>2366.0</c:v>
                </c:pt>
                <c:pt idx="4">
                  <c:v>1085.0</c:v>
                </c:pt>
                <c:pt idx="5">
                  <c:v>460.0</c:v>
                </c:pt>
                <c:pt idx="6">
                  <c:v>214.0</c:v>
                </c:pt>
                <c:pt idx="7">
                  <c:v>129.0</c:v>
                </c:pt>
                <c:pt idx="8">
                  <c:v>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757816"/>
        <c:axId val="-2068771112"/>
      </c:barChart>
      <c:catAx>
        <c:axId val="-20687578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68771112"/>
        <c:crosses val="autoZero"/>
        <c:auto val="1"/>
        <c:lblAlgn val="ctr"/>
        <c:lblOffset val="100"/>
        <c:noMultiLvlLbl val="0"/>
      </c:catAx>
      <c:valAx>
        <c:axId val="-2068771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 $Mil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68757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B983B-7E58-3841-9516-417C013BB8B0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4F91EE-035C-E143-A6F0-EACEA3E91889}">
      <dgm:prSet phldrT="[Text]"/>
      <dgm:spPr/>
      <dgm:t>
        <a:bodyPr/>
        <a:lstStyle/>
        <a:p>
          <a:r>
            <a:rPr lang="en-US" dirty="0" smtClean="0"/>
            <a:t>Harmful tax competition</a:t>
          </a:r>
          <a:endParaRPr lang="en-US" dirty="0"/>
        </a:p>
      </dgm:t>
    </dgm:pt>
    <dgm:pt modelId="{379AA35A-B4A7-3B4B-BEC7-FC847530FD82}" type="parTrans" cxnId="{831097EF-4857-A746-B7CE-56D70D9BF068}">
      <dgm:prSet/>
      <dgm:spPr/>
      <dgm:t>
        <a:bodyPr/>
        <a:lstStyle/>
        <a:p>
          <a:endParaRPr lang="en-US"/>
        </a:p>
      </dgm:t>
    </dgm:pt>
    <dgm:pt modelId="{AFBB7415-88B5-324B-941F-478DD6F82B43}" type="sibTrans" cxnId="{831097EF-4857-A746-B7CE-56D70D9BF068}">
      <dgm:prSet/>
      <dgm:spPr/>
      <dgm:t>
        <a:bodyPr/>
        <a:lstStyle/>
        <a:p>
          <a:endParaRPr lang="en-US"/>
        </a:p>
      </dgm:t>
    </dgm:pt>
    <dgm:pt modelId="{8E2849C5-014A-E647-94F7-52EBE57644C0}">
      <dgm:prSet phldrT="[Text]"/>
      <dgm:spPr/>
      <dgm:t>
        <a:bodyPr/>
        <a:lstStyle/>
        <a:p>
          <a:r>
            <a:rPr lang="en-US" dirty="0" smtClean="0"/>
            <a:t>Lack of transparency</a:t>
          </a:r>
          <a:endParaRPr lang="en-US" dirty="0"/>
        </a:p>
      </dgm:t>
    </dgm:pt>
    <dgm:pt modelId="{F59F0A9E-EBFD-0A46-88FE-8C0A435BEFA1}" type="parTrans" cxnId="{962B27A5-101B-AF4E-82D4-CC6B8AF12A45}">
      <dgm:prSet/>
      <dgm:spPr/>
      <dgm:t>
        <a:bodyPr/>
        <a:lstStyle/>
        <a:p>
          <a:endParaRPr lang="en-US"/>
        </a:p>
      </dgm:t>
    </dgm:pt>
    <dgm:pt modelId="{A4665792-37C9-1D45-A8C1-75A53B43DCF5}" type="sibTrans" cxnId="{962B27A5-101B-AF4E-82D4-CC6B8AF12A45}">
      <dgm:prSet/>
      <dgm:spPr/>
      <dgm:t>
        <a:bodyPr/>
        <a:lstStyle/>
        <a:p>
          <a:endParaRPr lang="en-US"/>
        </a:p>
      </dgm:t>
    </dgm:pt>
    <dgm:pt modelId="{83A0B70A-3D2C-BF4B-882E-7A99EF0BD625}">
      <dgm:prSet phldrT="[Text]"/>
      <dgm:spPr/>
      <dgm:t>
        <a:bodyPr/>
        <a:lstStyle/>
        <a:p>
          <a:r>
            <a:rPr lang="en-US" dirty="0" smtClean="0"/>
            <a:t>Non-existence of information exchanges</a:t>
          </a:r>
          <a:endParaRPr lang="en-US" dirty="0"/>
        </a:p>
      </dgm:t>
    </dgm:pt>
    <dgm:pt modelId="{05940664-C18C-2740-B82B-34F00D9CB2A1}" type="parTrans" cxnId="{1FD43216-8504-5B43-8F4A-3638CA6ABD1B}">
      <dgm:prSet/>
      <dgm:spPr/>
      <dgm:t>
        <a:bodyPr/>
        <a:lstStyle/>
        <a:p>
          <a:endParaRPr lang="en-US"/>
        </a:p>
      </dgm:t>
    </dgm:pt>
    <dgm:pt modelId="{8FF302E7-6BA9-CA41-8506-DD34C3D97976}" type="sibTrans" cxnId="{1FD43216-8504-5B43-8F4A-3638CA6ABD1B}">
      <dgm:prSet/>
      <dgm:spPr/>
      <dgm:t>
        <a:bodyPr/>
        <a:lstStyle/>
        <a:p>
          <a:endParaRPr lang="en-US"/>
        </a:p>
      </dgm:t>
    </dgm:pt>
    <dgm:pt modelId="{5F8A8FB9-00B6-5B4B-A544-8E87CD332043}" type="pres">
      <dgm:prSet presAssocID="{F9FB983B-7E58-3841-9516-417C013BB8B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A27080F-B63C-F940-83B0-E4816AD5AF1E}" type="pres">
      <dgm:prSet presAssocID="{F9FB983B-7E58-3841-9516-417C013BB8B0}" presName="pyramid" presStyleLbl="node1" presStyleIdx="0" presStyleCnt="1"/>
      <dgm:spPr/>
    </dgm:pt>
    <dgm:pt modelId="{795579A2-D0A4-F443-BC50-EC161D47B4C7}" type="pres">
      <dgm:prSet presAssocID="{F9FB983B-7E58-3841-9516-417C013BB8B0}" presName="theList" presStyleCnt="0"/>
      <dgm:spPr/>
    </dgm:pt>
    <dgm:pt modelId="{DD018BFF-EFF6-0E47-9A2A-1F51EE3615EE}" type="pres">
      <dgm:prSet presAssocID="{1F4F91EE-035C-E143-A6F0-EACEA3E9188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895C4-3A34-8447-8B42-1FC63787095F}" type="pres">
      <dgm:prSet presAssocID="{1F4F91EE-035C-E143-A6F0-EACEA3E91889}" presName="aSpace" presStyleCnt="0"/>
      <dgm:spPr/>
    </dgm:pt>
    <dgm:pt modelId="{4BABF364-3F96-AE45-AB24-659DE5A4BE2E}" type="pres">
      <dgm:prSet presAssocID="{8E2849C5-014A-E647-94F7-52EBE57644C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EA191-B9F7-AE41-ABE8-0B6232403593}" type="pres">
      <dgm:prSet presAssocID="{8E2849C5-014A-E647-94F7-52EBE57644C0}" presName="aSpace" presStyleCnt="0"/>
      <dgm:spPr/>
    </dgm:pt>
    <dgm:pt modelId="{1F28FB01-E45B-F845-BCB4-E89988EFFBAB}" type="pres">
      <dgm:prSet presAssocID="{83A0B70A-3D2C-BF4B-882E-7A99EF0BD62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B7380-6804-014F-9EDD-9711CE3865C6}" type="pres">
      <dgm:prSet presAssocID="{83A0B70A-3D2C-BF4B-882E-7A99EF0BD625}" presName="aSpace" presStyleCnt="0"/>
      <dgm:spPr/>
    </dgm:pt>
  </dgm:ptLst>
  <dgm:cxnLst>
    <dgm:cxn modelId="{1FD43216-8504-5B43-8F4A-3638CA6ABD1B}" srcId="{F9FB983B-7E58-3841-9516-417C013BB8B0}" destId="{83A0B70A-3D2C-BF4B-882E-7A99EF0BD625}" srcOrd="2" destOrd="0" parTransId="{05940664-C18C-2740-B82B-34F00D9CB2A1}" sibTransId="{8FF302E7-6BA9-CA41-8506-DD34C3D97976}"/>
    <dgm:cxn modelId="{831097EF-4857-A746-B7CE-56D70D9BF068}" srcId="{F9FB983B-7E58-3841-9516-417C013BB8B0}" destId="{1F4F91EE-035C-E143-A6F0-EACEA3E91889}" srcOrd="0" destOrd="0" parTransId="{379AA35A-B4A7-3B4B-BEC7-FC847530FD82}" sibTransId="{AFBB7415-88B5-324B-941F-478DD6F82B43}"/>
    <dgm:cxn modelId="{7E6CD84C-0C86-EE43-A20C-F327F65BED17}" type="presOf" srcId="{83A0B70A-3D2C-BF4B-882E-7A99EF0BD625}" destId="{1F28FB01-E45B-F845-BCB4-E89988EFFBAB}" srcOrd="0" destOrd="0" presId="urn:microsoft.com/office/officeart/2005/8/layout/pyramid2"/>
    <dgm:cxn modelId="{1487D32F-0607-2741-ABF6-691B41C91A6E}" type="presOf" srcId="{8E2849C5-014A-E647-94F7-52EBE57644C0}" destId="{4BABF364-3F96-AE45-AB24-659DE5A4BE2E}" srcOrd="0" destOrd="0" presId="urn:microsoft.com/office/officeart/2005/8/layout/pyramid2"/>
    <dgm:cxn modelId="{962B27A5-101B-AF4E-82D4-CC6B8AF12A45}" srcId="{F9FB983B-7E58-3841-9516-417C013BB8B0}" destId="{8E2849C5-014A-E647-94F7-52EBE57644C0}" srcOrd="1" destOrd="0" parTransId="{F59F0A9E-EBFD-0A46-88FE-8C0A435BEFA1}" sibTransId="{A4665792-37C9-1D45-A8C1-75A53B43DCF5}"/>
    <dgm:cxn modelId="{601641DF-EE83-9542-84E6-8A37049DE775}" type="presOf" srcId="{F9FB983B-7E58-3841-9516-417C013BB8B0}" destId="{5F8A8FB9-00B6-5B4B-A544-8E87CD332043}" srcOrd="0" destOrd="0" presId="urn:microsoft.com/office/officeart/2005/8/layout/pyramid2"/>
    <dgm:cxn modelId="{DFBD7A25-88A1-254B-B36F-B74FEBC4A24E}" type="presOf" srcId="{1F4F91EE-035C-E143-A6F0-EACEA3E91889}" destId="{DD018BFF-EFF6-0E47-9A2A-1F51EE3615EE}" srcOrd="0" destOrd="0" presId="urn:microsoft.com/office/officeart/2005/8/layout/pyramid2"/>
    <dgm:cxn modelId="{941E3D0A-08ED-9E43-863C-6B9179D151DF}" type="presParOf" srcId="{5F8A8FB9-00B6-5B4B-A544-8E87CD332043}" destId="{0A27080F-B63C-F940-83B0-E4816AD5AF1E}" srcOrd="0" destOrd="0" presId="urn:microsoft.com/office/officeart/2005/8/layout/pyramid2"/>
    <dgm:cxn modelId="{D1E80F76-76AD-EC41-98E2-4E90E73776F8}" type="presParOf" srcId="{5F8A8FB9-00B6-5B4B-A544-8E87CD332043}" destId="{795579A2-D0A4-F443-BC50-EC161D47B4C7}" srcOrd="1" destOrd="0" presId="urn:microsoft.com/office/officeart/2005/8/layout/pyramid2"/>
    <dgm:cxn modelId="{783CFEB1-C1F8-9241-AFD2-BD9F2AF0EFE7}" type="presParOf" srcId="{795579A2-D0A4-F443-BC50-EC161D47B4C7}" destId="{DD018BFF-EFF6-0E47-9A2A-1F51EE3615EE}" srcOrd="0" destOrd="0" presId="urn:microsoft.com/office/officeart/2005/8/layout/pyramid2"/>
    <dgm:cxn modelId="{E4EFAFA0-35BD-BD45-9EA3-9F2539B24038}" type="presParOf" srcId="{795579A2-D0A4-F443-BC50-EC161D47B4C7}" destId="{47A895C4-3A34-8447-8B42-1FC63787095F}" srcOrd="1" destOrd="0" presId="urn:microsoft.com/office/officeart/2005/8/layout/pyramid2"/>
    <dgm:cxn modelId="{08A76A91-B11A-4C42-AE88-FED68449AD21}" type="presParOf" srcId="{795579A2-D0A4-F443-BC50-EC161D47B4C7}" destId="{4BABF364-3F96-AE45-AB24-659DE5A4BE2E}" srcOrd="2" destOrd="0" presId="urn:microsoft.com/office/officeart/2005/8/layout/pyramid2"/>
    <dgm:cxn modelId="{4A309AE1-8CCC-3E4B-9682-8CAA980EE83C}" type="presParOf" srcId="{795579A2-D0A4-F443-BC50-EC161D47B4C7}" destId="{A1CEA191-B9F7-AE41-ABE8-0B6232403593}" srcOrd="3" destOrd="0" presId="urn:microsoft.com/office/officeart/2005/8/layout/pyramid2"/>
    <dgm:cxn modelId="{98CDD752-A59D-2245-AFFE-091E6C484E46}" type="presParOf" srcId="{795579A2-D0A4-F443-BC50-EC161D47B4C7}" destId="{1F28FB01-E45B-F845-BCB4-E89988EFFBAB}" srcOrd="4" destOrd="0" presId="urn:microsoft.com/office/officeart/2005/8/layout/pyramid2"/>
    <dgm:cxn modelId="{4B09855B-56F1-2F4A-8C00-3051818229D6}" type="presParOf" srcId="{795579A2-D0A4-F443-BC50-EC161D47B4C7}" destId="{E85B7380-6804-014F-9EDD-9711CE3865C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A939D-BF01-8B48-9ED8-68BCC9DE49D3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39547-EBDB-BF4B-A1CE-D3EC319E2F13}">
      <dgm:prSet phldrT="[Text]"/>
      <dgm:spPr/>
      <dgm:t>
        <a:bodyPr/>
        <a:lstStyle/>
        <a:p>
          <a:r>
            <a:rPr lang="en-US" dirty="0" smtClean="0"/>
            <a:t>Tax evasion</a:t>
          </a:r>
          <a:endParaRPr lang="en-US" dirty="0"/>
        </a:p>
      </dgm:t>
    </dgm:pt>
    <dgm:pt modelId="{B4175D98-90E8-5140-93D2-61652951B5A1}" type="parTrans" cxnId="{D9BDD92C-2956-324B-87D9-411A2158A0E0}">
      <dgm:prSet/>
      <dgm:spPr/>
      <dgm:t>
        <a:bodyPr/>
        <a:lstStyle/>
        <a:p>
          <a:endParaRPr lang="en-US"/>
        </a:p>
      </dgm:t>
    </dgm:pt>
    <dgm:pt modelId="{5286C28B-E7B2-424E-A353-D882A4193C33}" type="sibTrans" cxnId="{D9BDD92C-2956-324B-87D9-411A2158A0E0}">
      <dgm:prSet/>
      <dgm:spPr/>
      <dgm:t>
        <a:bodyPr/>
        <a:lstStyle/>
        <a:p>
          <a:endParaRPr lang="en-US"/>
        </a:p>
      </dgm:t>
    </dgm:pt>
    <dgm:pt modelId="{499FFF1C-FAC2-5444-B407-D59FFDB7A21E}">
      <dgm:prSet phldrT="[Text]"/>
      <dgm:spPr/>
      <dgm:t>
        <a:bodyPr/>
        <a:lstStyle/>
        <a:p>
          <a:r>
            <a:rPr lang="en-US" dirty="0" smtClean="0"/>
            <a:t>Money laundering</a:t>
          </a:r>
          <a:endParaRPr lang="en-US" dirty="0"/>
        </a:p>
      </dgm:t>
    </dgm:pt>
    <dgm:pt modelId="{21543771-AFA6-FD46-806F-D450CEA5B8DD}" type="parTrans" cxnId="{D08CDB1C-44F4-7249-B7CC-E7418C4C1B5D}">
      <dgm:prSet/>
      <dgm:spPr/>
      <dgm:t>
        <a:bodyPr/>
        <a:lstStyle/>
        <a:p>
          <a:endParaRPr lang="en-US"/>
        </a:p>
      </dgm:t>
    </dgm:pt>
    <dgm:pt modelId="{D9224FDC-3977-5140-9BEC-23D4EC9FAFE8}" type="sibTrans" cxnId="{D08CDB1C-44F4-7249-B7CC-E7418C4C1B5D}">
      <dgm:prSet/>
      <dgm:spPr/>
      <dgm:t>
        <a:bodyPr/>
        <a:lstStyle/>
        <a:p>
          <a:endParaRPr lang="en-US"/>
        </a:p>
      </dgm:t>
    </dgm:pt>
    <dgm:pt modelId="{C6B2E3A6-FB8D-3943-A9F2-CEC63C6017F8}">
      <dgm:prSet phldrT="[Text]"/>
      <dgm:spPr/>
      <dgm:t>
        <a:bodyPr/>
        <a:lstStyle/>
        <a:p>
          <a:r>
            <a:rPr lang="en-US" dirty="0" smtClean="0"/>
            <a:t>Degradation of regulation</a:t>
          </a:r>
          <a:endParaRPr lang="en-US" dirty="0"/>
        </a:p>
      </dgm:t>
    </dgm:pt>
    <dgm:pt modelId="{29B86DD3-0E50-9649-9D8F-C8DE4C371D59}" type="parTrans" cxnId="{B44DEA84-4DDC-3749-989B-EA9BDC313177}">
      <dgm:prSet/>
      <dgm:spPr/>
      <dgm:t>
        <a:bodyPr/>
        <a:lstStyle/>
        <a:p>
          <a:endParaRPr lang="en-US"/>
        </a:p>
      </dgm:t>
    </dgm:pt>
    <dgm:pt modelId="{9CAD2795-74B2-044D-99AB-EC9A30F703C3}" type="sibTrans" cxnId="{B44DEA84-4DDC-3749-989B-EA9BDC313177}">
      <dgm:prSet/>
      <dgm:spPr/>
      <dgm:t>
        <a:bodyPr/>
        <a:lstStyle/>
        <a:p>
          <a:endParaRPr lang="en-US"/>
        </a:p>
      </dgm:t>
    </dgm:pt>
    <dgm:pt modelId="{8A068898-20BC-0F47-A4C9-379C8FD21EF4}">
      <dgm:prSet phldrT="[Text]"/>
      <dgm:spPr/>
      <dgm:t>
        <a:bodyPr/>
        <a:lstStyle/>
        <a:p>
          <a:r>
            <a:rPr lang="en-US" dirty="0" smtClean="0"/>
            <a:t>Flight of capital</a:t>
          </a:r>
          <a:endParaRPr lang="en-US" dirty="0"/>
        </a:p>
      </dgm:t>
    </dgm:pt>
    <dgm:pt modelId="{4B0091CF-9899-1046-9604-C7422E4AD39D}" type="parTrans" cxnId="{ED88EC59-F48F-D246-958D-75CE884FFC0D}">
      <dgm:prSet/>
      <dgm:spPr/>
      <dgm:t>
        <a:bodyPr/>
        <a:lstStyle/>
        <a:p>
          <a:endParaRPr lang="en-US"/>
        </a:p>
      </dgm:t>
    </dgm:pt>
    <dgm:pt modelId="{7393D56E-7CDC-C141-9D46-1BB48C3FBFC0}" type="sibTrans" cxnId="{ED88EC59-F48F-D246-958D-75CE884FFC0D}">
      <dgm:prSet/>
      <dgm:spPr/>
      <dgm:t>
        <a:bodyPr/>
        <a:lstStyle/>
        <a:p>
          <a:endParaRPr lang="en-US"/>
        </a:p>
      </dgm:t>
    </dgm:pt>
    <dgm:pt modelId="{0657EA50-E71F-004E-9FE0-DB45F5418221}">
      <dgm:prSet phldrT="[Text]"/>
      <dgm:spPr/>
      <dgm:t>
        <a:bodyPr/>
        <a:lstStyle/>
        <a:p>
          <a:r>
            <a:rPr lang="en-US" dirty="0" smtClean="0"/>
            <a:t>Instability and economic underdevelopment</a:t>
          </a:r>
          <a:endParaRPr lang="en-US" dirty="0"/>
        </a:p>
      </dgm:t>
    </dgm:pt>
    <dgm:pt modelId="{B548A19C-5B02-3D40-8AF8-A5AE665353B8}" type="parTrans" cxnId="{B3E5E638-A06E-7E42-ADAC-71B2F16CFA9C}">
      <dgm:prSet/>
      <dgm:spPr/>
      <dgm:t>
        <a:bodyPr/>
        <a:lstStyle/>
        <a:p>
          <a:endParaRPr lang="en-US"/>
        </a:p>
      </dgm:t>
    </dgm:pt>
    <dgm:pt modelId="{95B1F31E-1BD5-B449-AAB8-DA0D7D0CC43A}" type="sibTrans" cxnId="{B3E5E638-A06E-7E42-ADAC-71B2F16CFA9C}">
      <dgm:prSet/>
      <dgm:spPr/>
      <dgm:t>
        <a:bodyPr/>
        <a:lstStyle/>
        <a:p>
          <a:endParaRPr lang="en-US"/>
        </a:p>
      </dgm:t>
    </dgm:pt>
    <dgm:pt modelId="{0D397E50-03E0-7648-9360-A976C7C32E01}">
      <dgm:prSet phldrT="[Text]"/>
      <dgm:spPr/>
      <dgm:t>
        <a:bodyPr/>
        <a:lstStyle/>
        <a:p>
          <a:r>
            <a:rPr lang="en-US" dirty="0" smtClean="0"/>
            <a:t>Overall negative effect on global welfare</a:t>
          </a:r>
          <a:endParaRPr lang="en-US" dirty="0"/>
        </a:p>
      </dgm:t>
    </dgm:pt>
    <dgm:pt modelId="{3D2B10F0-9217-A845-890C-FB1E4696F13F}" type="parTrans" cxnId="{98DE24BA-13A1-0C46-8EC0-4D3E6AB98A36}">
      <dgm:prSet/>
      <dgm:spPr/>
      <dgm:t>
        <a:bodyPr/>
        <a:lstStyle/>
        <a:p>
          <a:endParaRPr lang="en-US"/>
        </a:p>
      </dgm:t>
    </dgm:pt>
    <dgm:pt modelId="{8BD51A13-A419-574D-A7FE-D9E0FC744B0E}" type="sibTrans" cxnId="{98DE24BA-13A1-0C46-8EC0-4D3E6AB98A36}">
      <dgm:prSet/>
      <dgm:spPr/>
      <dgm:t>
        <a:bodyPr/>
        <a:lstStyle/>
        <a:p>
          <a:endParaRPr lang="en-US"/>
        </a:p>
      </dgm:t>
    </dgm:pt>
    <dgm:pt modelId="{18D75F86-5A6F-AF45-8000-CF84DB5D15B4}" type="pres">
      <dgm:prSet presAssocID="{2C6A939D-BF01-8B48-9ED8-68BCC9DE49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0763C47-7FB0-CB4C-AFC8-E7B44702C2EF}" type="pres">
      <dgm:prSet presAssocID="{2C6A939D-BF01-8B48-9ED8-68BCC9DE49D3}" presName="Name1" presStyleCnt="0"/>
      <dgm:spPr/>
    </dgm:pt>
    <dgm:pt modelId="{54289A9E-11BF-144C-A9A2-8D67DF8C0213}" type="pres">
      <dgm:prSet presAssocID="{2C6A939D-BF01-8B48-9ED8-68BCC9DE49D3}" presName="cycle" presStyleCnt="0"/>
      <dgm:spPr/>
    </dgm:pt>
    <dgm:pt modelId="{B49F72C4-DA74-2246-8BBB-A2DE856D91BC}" type="pres">
      <dgm:prSet presAssocID="{2C6A939D-BF01-8B48-9ED8-68BCC9DE49D3}" presName="srcNode" presStyleLbl="node1" presStyleIdx="0" presStyleCnt="6"/>
      <dgm:spPr/>
    </dgm:pt>
    <dgm:pt modelId="{ECE9DF82-58D1-9340-972F-6DA449DBA8A5}" type="pres">
      <dgm:prSet presAssocID="{2C6A939D-BF01-8B48-9ED8-68BCC9DE49D3}" presName="conn" presStyleLbl="parChTrans1D2" presStyleIdx="0" presStyleCnt="1"/>
      <dgm:spPr/>
      <dgm:t>
        <a:bodyPr/>
        <a:lstStyle/>
        <a:p>
          <a:endParaRPr lang="en-US"/>
        </a:p>
      </dgm:t>
    </dgm:pt>
    <dgm:pt modelId="{EB27BA9F-8D11-824B-8E80-0B98418E9FDE}" type="pres">
      <dgm:prSet presAssocID="{2C6A939D-BF01-8B48-9ED8-68BCC9DE49D3}" presName="extraNode" presStyleLbl="node1" presStyleIdx="0" presStyleCnt="6"/>
      <dgm:spPr/>
    </dgm:pt>
    <dgm:pt modelId="{669C95B4-5B51-784A-88D6-512928F41646}" type="pres">
      <dgm:prSet presAssocID="{2C6A939D-BF01-8B48-9ED8-68BCC9DE49D3}" presName="dstNode" presStyleLbl="node1" presStyleIdx="0" presStyleCnt="6"/>
      <dgm:spPr/>
    </dgm:pt>
    <dgm:pt modelId="{2EAC020D-444D-2041-895C-E733C7035C59}" type="pres">
      <dgm:prSet presAssocID="{B7239547-EBDB-BF4B-A1CE-D3EC319E2F1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4F8C4-BB60-4A4C-904D-C11244CDA083}" type="pres">
      <dgm:prSet presAssocID="{B7239547-EBDB-BF4B-A1CE-D3EC319E2F13}" presName="accent_1" presStyleCnt="0"/>
      <dgm:spPr/>
    </dgm:pt>
    <dgm:pt modelId="{28F6B734-6C89-B044-A769-2E306EE62A12}" type="pres">
      <dgm:prSet presAssocID="{B7239547-EBDB-BF4B-A1CE-D3EC319E2F13}" presName="accentRepeatNode" presStyleLbl="solidFgAcc1" presStyleIdx="0" presStyleCnt="6"/>
      <dgm:spPr/>
    </dgm:pt>
    <dgm:pt modelId="{97477A25-FA37-3444-8C27-754AEE6CE0EF}" type="pres">
      <dgm:prSet presAssocID="{499FFF1C-FAC2-5444-B407-D59FFDB7A21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3F011-26B4-3C4B-A2EC-05EDC5C21F81}" type="pres">
      <dgm:prSet presAssocID="{499FFF1C-FAC2-5444-B407-D59FFDB7A21E}" presName="accent_2" presStyleCnt="0"/>
      <dgm:spPr/>
    </dgm:pt>
    <dgm:pt modelId="{105046D0-AE94-AF48-96D0-F841A4842F4C}" type="pres">
      <dgm:prSet presAssocID="{499FFF1C-FAC2-5444-B407-D59FFDB7A21E}" presName="accentRepeatNode" presStyleLbl="solidFgAcc1" presStyleIdx="1" presStyleCnt="6"/>
      <dgm:spPr/>
    </dgm:pt>
    <dgm:pt modelId="{228F38E8-9C8E-7B42-8781-0EE98151CAEE}" type="pres">
      <dgm:prSet presAssocID="{C6B2E3A6-FB8D-3943-A9F2-CEC63C6017F8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5C19-4971-F743-B108-E932D6F7951A}" type="pres">
      <dgm:prSet presAssocID="{C6B2E3A6-FB8D-3943-A9F2-CEC63C6017F8}" presName="accent_3" presStyleCnt="0"/>
      <dgm:spPr/>
    </dgm:pt>
    <dgm:pt modelId="{95B963B1-3585-4147-B066-CCA800FB4A3E}" type="pres">
      <dgm:prSet presAssocID="{C6B2E3A6-FB8D-3943-A9F2-CEC63C6017F8}" presName="accentRepeatNode" presStyleLbl="solidFgAcc1" presStyleIdx="2" presStyleCnt="6"/>
      <dgm:spPr/>
    </dgm:pt>
    <dgm:pt modelId="{20C94A72-DD68-5346-8506-EF9A73E94408}" type="pres">
      <dgm:prSet presAssocID="{8A068898-20BC-0F47-A4C9-379C8FD21EF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D9B38C-25DB-444D-8F35-4A3BC9E66408}" type="pres">
      <dgm:prSet presAssocID="{8A068898-20BC-0F47-A4C9-379C8FD21EF4}" presName="accent_4" presStyleCnt="0"/>
      <dgm:spPr/>
    </dgm:pt>
    <dgm:pt modelId="{9BB4A4F3-E050-FE47-B07F-5C01876D6CC6}" type="pres">
      <dgm:prSet presAssocID="{8A068898-20BC-0F47-A4C9-379C8FD21EF4}" presName="accentRepeatNode" presStyleLbl="solidFgAcc1" presStyleIdx="3" presStyleCnt="6"/>
      <dgm:spPr/>
    </dgm:pt>
    <dgm:pt modelId="{4333D15D-9F1A-4048-AEC7-960A413C0A3D}" type="pres">
      <dgm:prSet presAssocID="{0657EA50-E71F-004E-9FE0-DB45F5418221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A7B64-FD67-204A-8850-83B2B6D35529}" type="pres">
      <dgm:prSet presAssocID="{0657EA50-E71F-004E-9FE0-DB45F5418221}" presName="accent_5" presStyleCnt="0"/>
      <dgm:spPr/>
    </dgm:pt>
    <dgm:pt modelId="{E4E57032-C67F-BD43-A6BD-9F2102C276BD}" type="pres">
      <dgm:prSet presAssocID="{0657EA50-E71F-004E-9FE0-DB45F5418221}" presName="accentRepeatNode" presStyleLbl="solidFgAcc1" presStyleIdx="4" presStyleCnt="6"/>
      <dgm:spPr/>
    </dgm:pt>
    <dgm:pt modelId="{637CDB36-83F0-6444-ACC3-F1942441F0A3}" type="pres">
      <dgm:prSet presAssocID="{0D397E50-03E0-7648-9360-A976C7C32E0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E2F64-69A3-ED4A-8C9F-02F77A85F64C}" type="pres">
      <dgm:prSet presAssocID="{0D397E50-03E0-7648-9360-A976C7C32E01}" presName="accent_6" presStyleCnt="0"/>
      <dgm:spPr/>
    </dgm:pt>
    <dgm:pt modelId="{407F888A-8AA0-B64C-B6A7-E819B5CC374B}" type="pres">
      <dgm:prSet presAssocID="{0D397E50-03E0-7648-9360-A976C7C32E01}" presName="accentRepeatNode" presStyleLbl="solidFgAcc1" presStyleIdx="5" presStyleCnt="6"/>
      <dgm:spPr/>
    </dgm:pt>
  </dgm:ptLst>
  <dgm:cxnLst>
    <dgm:cxn modelId="{98DE24BA-13A1-0C46-8EC0-4D3E6AB98A36}" srcId="{2C6A939D-BF01-8B48-9ED8-68BCC9DE49D3}" destId="{0D397E50-03E0-7648-9360-A976C7C32E01}" srcOrd="5" destOrd="0" parTransId="{3D2B10F0-9217-A845-890C-FB1E4696F13F}" sibTransId="{8BD51A13-A419-574D-A7FE-D9E0FC744B0E}"/>
    <dgm:cxn modelId="{D9BDD92C-2956-324B-87D9-411A2158A0E0}" srcId="{2C6A939D-BF01-8B48-9ED8-68BCC9DE49D3}" destId="{B7239547-EBDB-BF4B-A1CE-D3EC319E2F13}" srcOrd="0" destOrd="0" parTransId="{B4175D98-90E8-5140-93D2-61652951B5A1}" sibTransId="{5286C28B-E7B2-424E-A353-D882A4193C33}"/>
    <dgm:cxn modelId="{8019A210-DAD0-914F-AE9B-92B37421F250}" type="presOf" srcId="{5286C28B-E7B2-424E-A353-D882A4193C33}" destId="{ECE9DF82-58D1-9340-972F-6DA449DBA8A5}" srcOrd="0" destOrd="0" presId="urn:microsoft.com/office/officeart/2008/layout/VerticalCurvedList"/>
    <dgm:cxn modelId="{CDB68475-BE17-554D-886F-05FEE1716C01}" type="presOf" srcId="{0D397E50-03E0-7648-9360-A976C7C32E01}" destId="{637CDB36-83F0-6444-ACC3-F1942441F0A3}" srcOrd="0" destOrd="0" presId="urn:microsoft.com/office/officeart/2008/layout/VerticalCurvedList"/>
    <dgm:cxn modelId="{D230048B-A46F-1E4D-A2F4-6B4FB623748E}" type="presOf" srcId="{8A068898-20BC-0F47-A4C9-379C8FD21EF4}" destId="{20C94A72-DD68-5346-8506-EF9A73E94408}" srcOrd="0" destOrd="0" presId="urn:microsoft.com/office/officeart/2008/layout/VerticalCurvedList"/>
    <dgm:cxn modelId="{9DA9B2E3-AC4D-C24B-95D1-93F8FC5B15F2}" type="presOf" srcId="{C6B2E3A6-FB8D-3943-A9F2-CEC63C6017F8}" destId="{228F38E8-9C8E-7B42-8781-0EE98151CAEE}" srcOrd="0" destOrd="0" presId="urn:microsoft.com/office/officeart/2008/layout/VerticalCurvedList"/>
    <dgm:cxn modelId="{AC37C79D-AB96-1F44-8F87-FA5531AA04EF}" type="presOf" srcId="{0657EA50-E71F-004E-9FE0-DB45F5418221}" destId="{4333D15D-9F1A-4048-AEC7-960A413C0A3D}" srcOrd="0" destOrd="0" presId="urn:microsoft.com/office/officeart/2008/layout/VerticalCurvedList"/>
    <dgm:cxn modelId="{9622F51D-209E-9E42-BDC4-607CFA9D1054}" type="presOf" srcId="{2C6A939D-BF01-8B48-9ED8-68BCC9DE49D3}" destId="{18D75F86-5A6F-AF45-8000-CF84DB5D15B4}" srcOrd="0" destOrd="0" presId="urn:microsoft.com/office/officeart/2008/layout/VerticalCurvedList"/>
    <dgm:cxn modelId="{B3E5E638-A06E-7E42-ADAC-71B2F16CFA9C}" srcId="{2C6A939D-BF01-8B48-9ED8-68BCC9DE49D3}" destId="{0657EA50-E71F-004E-9FE0-DB45F5418221}" srcOrd="4" destOrd="0" parTransId="{B548A19C-5B02-3D40-8AF8-A5AE665353B8}" sibTransId="{95B1F31E-1BD5-B449-AAB8-DA0D7D0CC43A}"/>
    <dgm:cxn modelId="{426B7715-FAD9-3A4B-A750-41F0B45BD0F0}" type="presOf" srcId="{B7239547-EBDB-BF4B-A1CE-D3EC319E2F13}" destId="{2EAC020D-444D-2041-895C-E733C7035C59}" srcOrd="0" destOrd="0" presId="urn:microsoft.com/office/officeart/2008/layout/VerticalCurvedList"/>
    <dgm:cxn modelId="{ED88EC59-F48F-D246-958D-75CE884FFC0D}" srcId="{2C6A939D-BF01-8B48-9ED8-68BCC9DE49D3}" destId="{8A068898-20BC-0F47-A4C9-379C8FD21EF4}" srcOrd="3" destOrd="0" parTransId="{4B0091CF-9899-1046-9604-C7422E4AD39D}" sibTransId="{7393D56E-7CDC-C141-9D46-1BB48C3FBFC0}"/>
    <dgm:cxn modelId="{01423609-1BCB-C143-A79A-649637916B74}" type="presOf" srcId="{499FFF1C-FAC2-5444-B407-D59FFDB7A21E}" destId="{97477A25-FA37-3444-8C27-754AEE6CE0EF}" srcOrd="0" destOrd="0" presId="urn:microsoft.com/office/officeart/2008/layout/VerticalCurvedList"/>
    <dgm:cxn modelId="{D08CDB1C-44F4-7249-B7CC-E7418C4C1B5D}" srcId="{2C6A939D-BF01-8B48-9ED8-68BCC9DE49D3}" destId="{499FFF1C-FAC2-5444-B407-D59FFDB7A21E}" srcOrd="1" destOrd="0" parTransId="{21543771-AFA6-FD46-806F-D450CEA5B8DD}" sibTransId="{D9224FDC-3977-5140-9BEC-23D4EC9FAFE8}"/>
    <dgm:cxn modelId="{B44DEA84-4DDC-3749-989B-EA9BDC313177}" srcId="{2C6A939D-BF01-8B48-9ED8-68BCC9DE49D3}" destId="{C6B2E3A6-FB8D-3943-A9F2-CEC63C6017F8}" srcOrd="2" destOrd="0" parTransId="{29B86DD3-0E50-9649-9D8F-C8DE4C371D59}" sibTransId="{9CAD2795-74B2-044D-99AB-EC9A30F703C3}"/>
    <dgm:cxn modelId="{4A7FA5D2-BC13-D941-9F3E-E54A8C22CC98}" type="presParOf" srcId="{18D75F86-5A6F-AF45-8000-CF84DB5D15B4}" destId="{E0763C47-7FB0-CB4C-AFC8-E7B44702C2EF}" srcOrd="0" destOrd="0" presId="urn:microsoft.com/office/officeart/2008/layout/VerticalCurvedList"/>
    <dgm:cxn modelId="{2750D20B-CC6A-BC4F-929D-7185CCD6C8F3}" type="presParOf" srcId="{E0763C47-7FB0-CB4C-AFC8-E7B44702C2EF}" destId="{54289A9E-11BF-144C-A9A2-8D67DF8C0213}" srcOrd="0" destOrd="0" presId="urn:microsoft.com/office/officeart/2008/layout/VerticalCurvedList"/>
    <dgm:cxn modelId="{F21A3534-0F55-FC4A-91D9-1F8942438FDC}" type="presParOf" srcId="{54289A9E-11BF-144C-A9A2-8D67DF8C0213}" destId="{B49F72C4-DA74-2246-8BBB-A2DE856D91BC}" srcOrd="0" destOrd="0" presId="urn:microsoft.com/office/officeart/2008/layout/VerticalCurvedList"/>
    <dgm:cxn modelId="{E3E16BF1-2313-434D-9226-3FB185EEAC9D}" type="presParOf" srcId="{54289A9E-11BF-144C-A9A2-8D67DF8C0213}" destId="{ECE9DF82-58D1-9340-972F-6DA449DBA8A5}" srcOrd="1" destOrd="0" presId="urn:microsoft.com/office/officeart/2008/layout/VerticalCurvedList"/>
    <dgm:cxn modelId="{8A9B57FE-4E8A-9747-8A11-D628A992519A}" type="presParOf" srcId="{54289A9E-11BF-144C-A9A2-8D67DF8C0213}" destId="{EB27BA9F-8D11-824B-8E80-0B98418E9FDE}" srcOrd="2" destOrd="0" presId="urn:microsoft.com/office/officeart/2008/layout/VerticalCurvedList"/>
    <dgm:cxn modelId="{8274C626-2FF8-B040-85EB-D69A1E564B4F}" type="presParOf" srcId="{54289A9E-11BF-144C-A9A2-8D67DF8C0213}" destId="{669C95B4-5B51-784A-88D6-512928F41646}" srcOrd="3" destOrd="0" presId="urn:microsoft.com/office/officeart/2008/layout/VerticalCurvedList"/>
    <dgm:cxn modelId="{663F1FD2-9E05-C147-AE92-A200A74FFC36}" type="presParOf" srcId="{E0763C47-7FB0-CB4C-AFC8-E7B44702C2EF}" destId="{2EAC020D-444D-2041-895C-E733C7035C59}" srcOrd="1" destOrd="0" presId="urn:microsoft.com/office/officeart/2008/layout/VerticalCurvedList"/>
    <dgm:cxn modelId="{DB1E9AB6-DB53-FD41-B98B-8FD92A1C1342}" type="presParOf" srcId="{E0763C47-7FB0-CB4C-AFC8-E7B44702C2EF}" destId="{2E24F8C4-BB60-4A4C-904D-C11244CDA083}" srcOrd="2" destOrd="0" presId="urn:microsoft.com/office/officeart/2008/layout/VerticalCurvedList"/>
    <dgm:cxn modelId="{A241D3AA-B677-5242-931C-74D8008167BB}" type="presParOf" srcId="{2E24F8C4-BB60-4A4C-904D-C11244CDA083}" destId="{28F6B734-6C89-B044-A769-2E306EE62A12}" srcOrd="0" destOrd="0" presId="urn:microsoft.com/office/officeart/2008/layout/VerticalCurvedList"/>
    <dgm:cxn modelId="{E6C378DC-B800-6841-A5E0-7B5B767690E9}" type="presParOf" srcId="{E0763C47-7FB0-CB4C-AFC8-E7B44702C2EF}" destId="{97477A25-FA37-3444-8C27-754AEE6CE0EF}" srcOrd="3" destOrd="0" presId="urn:microsoft.com/office/officeart/2008/layout/VerticalCurvedList"/>
    <dgm:cxn modelId="{662B6C26-27B1-2848-9C2C-4999E3EA90ED}" type="presParOf" srcId="{E0763C47-7FB0-CB4C-AFC8-E7B44702C2EF}" destId="{7463F011-26B4-3C4B-A2EC-05EDC5C21F81}" srcOrd="4" destOrd="0" presId="urn:microsoft.com/office/officeart/2008/layout/VerticalCurvedList"/>
    <dgm:cxn modelId="{7F8E527F-2DC6-BB4E-80D9-B3D737A07E42}" type="presParOf" srcId="{7463F011-26B4-3C4B-A2EC-05EDC5C21F81}" destId="{105046D0-AE94-AF48-96D0-F841A4842F4C}" srcOrd="0" destOrd="0" presId="urn:microsoft.com/office/officeart/2008/layout/VerticalCurvedList"/>
    <dgm:cxn modelId="{3C3CC4B1-03EA-BE41-9584-81ACC3424BCF}" type="presParOf" srcId="{E0763C47-7FB0-CB4C-AFC8-E7B44702C2EF}" destId="{228F38E8-9C8E-7B42-8781-0EE98151CAEE}" srcOrd="5" destOrd="0" presId="urn:microsoft.com/office/officeart/2008/layout/VerticalCurvedList"/>
    <dgm:cxn modelId="{593B8B54-C047-3540-97F2-781BC664F362}" type="presParOf" srcId="{E0763C47-7FB0-CB4C-AFC8-E7B44702C2EF}" destId="{FFBA5C19-4971-F743-B108-E932D6F7951A}" srcOrd="6" destOrd="0" presId="urn:microsoft.com/office/officeart/2008/layout/VerticalCurvedList"/>
    <dgm:cxn modelId="{99169296-00D7-7A40-A687-DD5B177963E2}" type="presParOf" srcId="{FFBA5C19-4971-F743-B108-E932D6F7951A}" destId="{95B963B1-3585-4147-B066-CCA800FB4A3E}" srcOrd="0" destOrd="0" presId="urn:microsoft.com/office/officeart/2008/layout/VerticalCurvedList"/>
    <dgm:cxn modelId="{45097D9D-1438-2346-9F88-5DE90BF7576A}" type="presParOf" srcId="{E0763C47-7FB0-CB4C-AFC8-E7B44702C2EF}" destId="{20C94A72-DD68-5346-8506-EF9A73E94408}" srcOrd="7" destOrd="0" presId="urn:microsoft.com/office/officeart/2008/layout/VerticalCurvedList"/>
    <dgm:cxn modelId="{F9F1AFEC-481B-D148-981F-40CA03B34274}" type="presParOf" srcId="{E0763C47-7FB0-CB4C-AFC8-E7B44702C2EF}" destId="{57D9B38C-25DB-444D-8F35-4A3BC9E66408}" srcOrd="8" destOrd="0" presId="urn:microsoft.com/office/officeart/2008/layout/VerticalCurvedList"/>
    <dgm:cxn modelId="{63064D4C-9F76-3445-A4F7-06D7C86920A2}" type="presParOf" srcId="{57D9B38C-25DB-444D-8F35-4A3BC9E66408}" destId="{9BB4A4F3-E050-FE47-B07F-5C01876D6CC6}" srcOrd="0" destOrd="0" presId="urn:microsoft.com/office/officeart/2008/layout/VerticalCurvedList"/>
    <dgm:cxn modelId="{252BE5EB-CEA8-E442-9D13-5CCD2918D068}" type="presParOf" srcId="{E0763C47-7FB0-CB4C-AFC8-E7B44702C2EF}" destId="{4333D15D-9F1A-4048-AEC7-960A413C0A3D}" srcOrd="9" destOrd="0" presId="urn:microsoft.com/office/officeart/2008/layout/VerticalCurvedList"/>
    <dgm:cxn modelId="{FD1A139F-6056-4648-9DE2-B9DFBFBE53AB}" type="presParOf" srcId="{E0763C47-7FB0-CB4C-AFC8-E7B44702C2EF}" destId="{497A7B64-FD67-204A-8850-83B2B6D35529}" srcOrd="10" destOrd="0" presId="urn:microsoft.com/office/officeart/2008/layout/VerticalCurvedList"/>
    <dgm:cxn modelId="{130D94CD-C245-6445-9926-963EA58EEEA3}" type="presParOf" srcId="{497A7B64-FD67-204A-8850-83B2B6D35529}" destId="{E4E57032-C67F-BD43-A6BD-9F2102C276BD}" srcOrd="0" destOrd="0" presId="urn:microsoft.com/office/officeart/2008/layout/VerticalCurvedList"/>
    <dgm:cxn modelId="{3EB1E5C5-9E03-7741-A2C5-9C1D5D8A3B52}" type="presParOf" srcId="{E0763C47-7FB0-CB4C-AFC8-E7B44702C2EF}" destId="{637CDB36-83F0-6444-ACC3-F1942441F0A3}" srcOrd="11" destOrd="0" presId="urn:microsoft.com/office/officeart/2008/layout/VerticalCurvedList"/>
    <dgm:cxn modelId="{92D7F530-7364-864F-B226-D8CC71BFA040}" type="presParOf" srcId="{E0763C47-7FB0-CB4C-AFC8-E7B44702C2EF}" destId="{613E2F64-69A3-ED4A-8C9F-02F77A85F64C}" srcOrd="12" destOrd="0" presId="urn:microsoft.com/office/officeart/2008/layout/VerticalCurvedList"/>
    <dgm:cxn modelId="{BF9D64D4-71EC-7D42-A799-12F30F48F1EC}" type="presParOf" srcId="{613E2F64-69A3-ED4A-8C9F-02F77A85F64C}" destId="{407F888A-8AA0-B64C-B6A7-E819B5CC37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95BEC5-1291-994E-A048-815DE910EBED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27F9FC-9FDD-3244-B87E-DD556EF939A6}">
      <dgm:prSet phldrT="[Text]"/>
      <dgm:spPr/>
      <dgm:t>
        <a:bodyPr/>
        <a:lstStyle/>
        <a:p>
          <a:r>
            <a:rPr lang="en-US" dirty="0" smtClean="0"/>
            <a:t>Types of FDI Flows</a:t>
          </a:r>
          <a:endParaRPr lang="en-US" dirty="0"/>
        </a:p>
      </dgm:t>
    </dgm:pt>
    <dgm:pt modelId="{B7A5FC6E-2BA5-2347-8DC4-81F7AFBD0777}" type="parTrans" cxnId="{566EBA6E-834D-1D43-8F24-17792E6F6CB8}">
      <dgm:prSet/>
      <dgm:spPr/>
      <dgm:t>
        <a:bodyPr/>
        <a:lstStyle/>
        <a:p>
          <a:endParaRPr lang="en-US"/>
        </a:p>
      </dgm:t>
    </dgm:pt>
    <dgm:pt modelId="{5B782526-CCE6-514A-AC55-54E5E4449903}" type="sibTrans" cxnId="{566EBA6E-834D-1D43-8F24-17792E6F6CB8}">
      <dgm:prSet/>
      <dgm:spPr/>
      <dgm:t>
        <a:bodyPr/>
        <a:lstStyle/>
        <a:p>
          <a:endParaRPr lang="en-US"/>
        </a:p>
      </dgm:t>
    </dgm:pt>
    <dgm:pt modelId="{3F05A710-886A-A347-B4C5-A963AF331D5B}">
      <dgm:prSet phldrT="[Text]"/>
      <dgm:spPr/>
      <dgm:t>
        <a:bodyPr/>
        <a:lstStyle/>
        <a:p>
          <a:r>
            <a:rPr lang="en-US" dirty="0" smtClean="0"/>
            <a:t>Market</a:t>
          </a:r>
          <a:endParaRPr lang="en-US" dirty="0"/>
        </a:p>
      </dgm:t>
    </dgm:pt>
    <dgm:pt modelId="{D9B8263D-FD4D-D44D-B8CC-3D58DA538312}" type="parTrans" cxnId="{765ACD77-C99C-1148-BB84-0EE951C29436}">
      <dgm:prSet/>
      <dgm:spPr/>
      <dgm:t>
        <a:bodyPr/>
        <a:lstStyle/>
        <a:p>
          <a:endParaRPr lang="en-US"/>
        </a:p>
      </dgm:t>
    </dgm:pt>
    <dgm:pt modelId="{0DCC4929-D4F3-3C46-ACAB-4038D451AF0F}" type="sibTrans" cxnId="{765ACD77-C99C-1148-BB84-0EE951C29436}">
      <dgm:prSet/>
      <dgm:spPr/>
      <dgm:t>
        <a:bodyPr/>
        <a:lstStyle/>
        <a:p>
          <a:endParaRPr lang="en-US"/>
        </a:p>
      </dgm:t>
    </dgm:pt>
    <dgm:pt modelId="{0D60AA68-65D6-4D43-8493-74E3F2266EC6}">
      <dgm:prSet phldrT="[Text]"/>
      <dgm:spPr/>
      <dgm:t>
        <a:bodyPr/>
        <a:lstStyle/>
        <a:p>
          <a:r>
            <a:rPr lang="en-US" dirty="0" smtClean="0"/>
            <a:t>Resource</a:t>
          </a:r>
          <a:endParaRPr lang="en-US" dirty="0"/>
        </a:p>
      </dgm:t>
    </dgm:pt>
    <dgm:pt modelId="{28BEF410-751A-9D46-AF08-058763E8CEFE}" type="parTrans" cxnId="{3EE1D31F-DD41-494C-84CE-678FF465097F}">
      <dgm:prSet/>
      <dgm:spPr/>
      <dgm:t>
        <a:bodyPr/>
        <a:lstStyle/>
        <a:p>
          <a:endParaRPr lang="en-US"/>
        </a:p>
      </dgm:t>
    </dgm:pt>
    <dgm:pt modelId="{0D1817AE-94AA-0844-B03C-5FF394D15C33}" type="sibTrans" cxnId="{3EE1D31F-DD41-494C-84CE-678FF465097F}">
      <dgm:prSet/>
      <dgm:spPr/>
      <dgm:t>
        <a:bodyPr/>
        <a:lstStyle/>
        <a:p>
          <a:endParaRPr lang="en-US"/>
        </a:p>
      </dgm:t>
    </dgm:pt>
    <dgm:pt modelId="{6C59F97C-AB28-6F46-9947-1D2C8FDB4529}">
      <dgm:prSet phldrT="[Text]"/>
      <dgm:spPr/>
      <dgm:t>
        <a:bodyPr/>
        <a:lstStyle/>
        <a:p>
          <a:r>
            <a:rPr lang="en-US" dirty="0" smtClean="0"/>
            <a:t>Rationalization</a:t>
          </a:r>
          <a:endParaRPr lang="en-US" dirty="0"/>
        </a:p>
      </dgm:t>
    </dgm:pt>
    <dgm:pt modelId="{4531D21F-FA11-5D4A-B5FF-E5AB32E2A6A1}" type="parTrans" cxnId="{473ADB73-15EE-954C-889F-119F9A5568AC}">
      <dgm:prSet/>
      <dgm:spPr/>
      <dgm:t>
        <a:bodyPr/>
        <a:lstStyle/>
        <a:p>
          <a:endParaRPr lang="en-US"/>
        </a:p>
      </dgm:t>
    </dgm:pt>
    <dgm:pt modelId="{8E8704D2-CFBA-C84D-8CD7-F6126DD5E740}" type="sibTrans" cxnId="{473ADB73-15EE-954C-889F-119F9A5568AC}">
      <dgm:prSet/>
      <dgm:spPr/>
      <dgm:t>
        <a:bodyPr/>
        <a:lstStyle/>
        <a:p>
          <a:endParaRPr lang="en-US"/>
        </a:p>
      </dgm:t>
    </dgm:pt>
    <dgm:pt modelId="{51693D04-E1B1-3B47-A27F-64081CE8FB17}">
      <dgm:prSet phldrT="[Text]"/>
      <dgm:spPr/>
      <dgm:t>
        <a:bodyPr/>
        <a:lstStyle/>
        <a:p>
          <a:r>
            <a:rPr lang="en-US" dirty="0" smtClean="0"/>
            <a:t>Strategic asset</a:t>
          </a:r>
          <a:endParaRPr lang="en-US" dirty="0"/>
        </a:p>
      </dgm:t>
    </dgm:pt>
    <dgm:pt modelId="{15F2CDDC-1B6E-4041-983D-1D758019CD4D}" type="parTrans" cxnId="{5F9E4B09-2B0F-4D4A-8918-06C20DFDB7F0}">
      <dgm:prSet/>
      <dgm:spPr/>
      <dgm:t>
        <a:bodyPr/>
        <a:lstStyle/>
        <a:p>
          <a:endParaRPr lang="en-US"/>
        </a:p>
      </dgm:t>
    </dgm:pt>
    <dgm:pt modelId="{8DECFEC9-4BC3-6D43-8493-ADE05E92397F}" type="sibTrans" cxnId="{5F9E4B09-2B0F-4D4A-8918-06C20DFDB7F0}">
      <dgm:prSet/>
      <dgm:spPr/>
      <dgm:t>
        <a:bodyPr/>
        <a:lstStyle/>
        <a:p>
          <a:endParaRPr lang="en-US"/>
        </a:p>
      </dgm:t>
    </dgm:pt>
    <dgm:pt modelId="{FADBDB50-ECA3-9C4F-A4F3-D725239369FF}" type="pres">
      <dgm:prSet presAssocID="{F195BEC5-1291-994E-A048-815DE910EBE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BE7F26-C3C8-E743-99B2-6DC817FBA4D4}" type="pres">
      <dgm:prSet presAssocID="{F195BEC5-1291-994E-A048-815DE910EBED}" presName="matrix" presStyleCnt="0"/>
      <dgm:spPr/>
    </dgm:pt>
    <dgm:pt modelId="{10C5E3B7-9DCD-B641-8BC2-06EF8D1E5468}" type="pres">
      <dgm:prSet presAssocID="{F195BEC5-1291-994E-A048-815DE910EBED}" presName="tile1" presStyleLbl="node1" presStyleIdx="0" presStyleCnt="4"/>
      <dgm:spPr/>
      <dgm:t>
        <a:bodyPr/>
        <a:lstStyle/>
        <a:p>
          <a:endParaRPr lang="en-US"/>
        </a:p>
      </dgm:t>
    </dgm:pt>
    <dgm:pt modelId="{49139BF5-14B9-8442-90FD-47A52BEDFF9D}" type="pres">
      <dgm:prSet presAssocID="{F195BEC5-1291-994E-A048-815DE910EBE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C3DDC-01D4-1747-801E-EB3BF844136B}" type="pres">
      <dgm:prSet presAssocID="{F195BEC5-1291-994E-A048-815DE910EBED}" presName="tile2" presStyleLbl="node1" presStyleIdx="1" presStyleCnt="4"/>
      <dgm:spPr/>
      <dgm:t>
        <a:bodyPr/>
        <a:lstStyle/>
        <a:p>
          <a:endParaRPr lang="en-US"/>
        </a:p>
      </dgm:t>
    </dgm:pt>
    <dgm:pt modelId="{4484A3E3-78C2-4C4A-BA20-5646A0D161D4}" type="pres">
      <dgm:prSet presAssocID="{F195BEC5-1291-994E-A048-815DE910EBE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F0D19-D4A5-9B4B-83B0-33926FA963C6}" type="pres">
      <dgm:prSet presAssocID="{F195BEC5-1291-994E-A048-815DE910EBED}" presName="tile3" presStyleLbl="node1" presStyleIdx="2" presStyleCnt="4"/>
      <dgm:spPr/>
      <dgm:t>
        <a:bodyPr/>
        <a:lstStyle/>
        <a:p>
          <a:endParaRPr lang="en-US"/>
        </a:p>
      </dgm:t>
    </dgm:pt>
    <dgm:pt modelId="{5DA614FE-F161-AD4E-A37D-61C3EC1A3FD9}" type="pres">
      <dgm:prSet presAssocID="{F195BEC5-1291-994E-A048-815DE910EBE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01E852-3DB8-754E-8645-FB71E8A48490}" type="pres">
      <dgm:prSet presAssocID="{F195BEC5-1291-994E-A048-815DE910EBED}" presName="tile4" presStyleLbl="node1" presStyleIdx="3" presStyleCnt="4"/>
      <dgm:spPr/>
      <dgm:t>
        <a:bodyPr/>
        <a:lstStyle/>
        <a:p>
          <a:endParaRPr lang="en-US"/>
        </a:p>
      </dgm:t>
    </dgm:pt>
    <dgm:pt modelId="{3D26B360-1B3D-AD4C-B04B-62AC5AEF64CC}" type="pres">
      <dgm:prSet presAssocID="{F195BEC5-1291-994E-A048-815DE910EBE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183E4-7481-FF4F-B713-4103DE8F2FDB}" type="pres">
      <dgm:prSet presAssocID="{F195BEC5-1291-994E-A048-815DE910EBE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66EBA6E-834D-1D43-8F24-17792E6F6CB8}" srcId="{F195BEC5-1291-994E-A048-815DE910EBED}" destId="{D527F9FC-9FDD-3244-B87E-DD556EF939A6}" srcOrd="0" destOrd="0" parTransId="{B7A5FC6E-2BA5-2347-8DC4-81F7AFBD0777}" sibTransId="{5B782526-CCE6-514A-AC55-54E5E4449903}"/>
    <dgm:cxn modelId="{A41E74E4-035F-1648-83D0-0891B2182C0C}" type="presOf" srcId="{3F05A710-886A-A347-B4C5-A963AF331D5B}" destId="{49139BF5-14B9-8442-90FD-47A52BEDFF9D}" srcOrd="1" destOrd="0" presId="urn:microsoft.com/office/officeart/2005/8/layout/matrix1"/>
    <dgm:cxn modelId="{71B732C6-8342-3747-9D49-094C607B38CA}" type="presOf" srcId="{0D60AA68-65D6-4D43-8493-74E3F2266EC6}" destId="{4484A3E3-78C2-4C4A-BA20-5646A0D161D4}" srcOrd="1" destOrd="0" presId="urn:microsoft.com/office/officeart/2005/8/layout/matrix1"/>
    <dgm:cxn modelId="{3EE1D31F-DD41-494C-84CE-678FF465097F}" srcId="{D527F9FC-9FDD-3244-B87E-DD556EF939A6}" destId="{0D60AA68-65D6-4D43-8493-74E3F2266EC6}" srcOrd="1" destOrd="0" parTransId="{28BEF410-751A-9D46-AF08-058763E8CEFE}" sibTransId="{0D1817AE-94AA-0844-B03C-5FF394D15C33}"/>
    <dgm:cxn modelId="{4C100B95-2A31-ED4C-8C1B-20E721ED60EB}" type="presOf" srcId="{F195BEC5-1291-994E-A048-815DE910EBED}" destId="{FADBDB50-ECA3-9C4F-A4F3-D725239369FF}" srcOrd="0" destOrd="0" presId="urn:microsoft.com/office/officeart/2005/8/layout/matrix1"/>
    <dgm:cxn modelId="{B714B4FE-342F-3D4A-944A-0869146BBEAF}" type="presOf" srcId="{D527F9FC-9FDD-3244-B87E-DD556EF939A6}" destId="{48D183E4-7481-FF4F-B713-4103DE8F2FDB}" srcOrd="0" destOrd="0" presId="urn:microsoft.com/office/officeart/2005/8/layout/matrix1"/>
    <dgm:cxn modelId="{3216BB0D-6399-9745-8E6F-0DDCE180A2C7}" type="presOf" srcId="{3F05A710-886A-A347-B4C5-A963AF331D5B}" destId="{10C5E3B7-9DCD-B641-8BC2-06EF8D1E5468}" srcOrd="0" destOrd="0" presId="urn:microsoft.com/office/officeart/2005/8/layout/matrix1"/>
    <dgm:cxn modelId="{765ACD77-C99C-1148-BB84-0EE951C29436}" srcId="{D527F9FC-9FDD-3244-B87E-DD556EF939A6}" destId="{3F05A710-886A-A347-B4C5-A963AF331D5B}" srcOrd="0" destOrd="0" parTransId="{D9B8263D-FD4D-D44D-B8CC-3D58DA538312}" sibTransId="{0DCC4929-D4F3-3C46-ACAB-4038D451AF0F}"/>
    <dgm:cxn modelId="{473ADB73-15EE-954C-889F-119F9A5568AC}" srcId="{D527F9FC-9FDD-3244-B87E-DD556EF939A6}" destId="{6C59F97C-AB28-6F46-9947-1D2C8FDB4529}" srcOrd="2" destOrd="0" parTransId="{4531D21F-FA11-5D4A-B5FF-E5AB32E2A6A1}" sibTransId="{8E8704D2-CFBA-C84D-8CD7-F6126DD5E740}"/>
    <dgm:cxn modelId="{553B3643-A9C9-BF46-BBF9-B3491242F1D3}" type="presOf" srcId="{0D60AA68-65D6-4D43-8493-74E3F2266EC6}" destId="{A89C3DDC-01D4-1747-801E-EB3BF844136B}" srcOrd="0" destOrd="0" presId="urn:microsoft.com/office/officeart/2005/8/layout/matrix1"/>
    <dgm:cxn modelId="{E3245CD2-44E8-1247-95D9-51BAF1CFB949}" type="presOf" srcId="{6C59F97C-AB28-6F46-9947-1D2C8FDB4529}" destId="{C2BF0D19-D4A5-9B4B-83B0-33926FA963C6}" srcOrd="0" destOrd="0" presId="urn:microsoft.com/office/officeart/2005/8/layout/matrix1"/>
    <dgm:cxn modelId="{5F9E4B09-2B0F-4D4A-8918-06C20DFDB7F0}" srcId="{D527F9FC-9FDD-3244-B87E-DD556EF939A6}" destId="{51693D04-E1B1-3B47-A27F-64081CE8FB17}" srcOrd="3" destOrd="0" parTransId="{15F2CDDC-1B6E-4041-983D-1D758019CD4D}" sibTransId="{8DECFEC9-4BC3-6D43-8493-ADE05E92397F}"/>
    <dgm:cxn modelId="{650CEF19-55DA-9B4F-A958-3A8C57082108}" type="presOf" srcId="{51693D04-E1B1-3B47-A27F-64081CE8FB17}" destId="{5B01E852-3DB8-754E-8645-FB71E8A48490}" srcOrd="0" destOrd="0" presId="urn:microsoft.com/office/officeart/2005/8/layout/matrix1"/>
    <dgm:cxn modelId="{178E3C1D-CF74-A54E-82B1-5D71DDC513F9}" type="presOf" srcId="{51693D04-E1B1-3B47-A27F-64081CE8FB17}" destId="{3D26B360-1B3D-AD4C-B04B-62AC5AEF64CC}" srcOrd="1" destOrd="0" presId="urn:microsoft.com/office/officeart/2005/8/layout/matrix1"/>
    <dgm:cxn modelId="{70E2605B-3262-1D49-898A-0303E4F27645}" type="presOf" srcId="{6C59F97C-AB28-6F46-9947-1D2C8FDB4529}" destId="{5DA614FE-F161-AD4E-A37D-61C3EC1A3FD9}" srcOrd="1" destOrd="0" presId="urn:microsoft.com/office/officeart/2005/8/layout/matrix1"/>
    <dgm:cxn modelId="{91B6D16E-01BD-1C49-A559-6A948FF8887F}" type="presParOf" srcId="{FADBDB50-ECA3-9C4F-A4F3-D725239369FF}" destId="{26BE7F26-C3C8-E743-99B2-6DC817FBA4D4}" srcOrd="0" destOrd="0" presId="urn:microsoft.com/office/officeart/2005/8/layout/matrix1"/>
    <dgm:cxn modelId="{82CCE062-A7CE-574C-9E14-59BEAAA2CA4C}" type="presParOf" srcId="{26BE7F26-C3C8-E743-99B2-6DC817FBA4D4}" destId="{10C5E3B7-9DCD-B641-8BC2-06EF8D1E5468}" srcOrd="0" destOrd="0" presId="urn:microsoft.com/office/officeart/2005/8/layout/matrix1"/>
    <dgm:cxn modelId="{B5FF543E-1D35-3B4C-BD73-4063590C9BE9}" type="presParOf" srcId="{26BE7F26-C3C8-E743-99B2-6DC817FBA4D4}" destId="{49139BF5-14B9-8442-90FD-47A52BEDFF9D}" srcOrd="1" destOrd="0" presId="urn:microsoft.com/office/officeart/2005/8/layout/matrix1"/>
    <dgm:cxn modelId="{094D9887-6F7B-1B4D-BC56-DC0F66DA26C8}" type="presParOf" srcId="{26BE7F26-C3C8-E743-99B2-6DC817FBA4D4}" destId="{A89C3DDC-01D4-1747-801E-EB3BF844136B}" srcOrd="2" destOrd="0" presId="urn:microsoft.com/office/officeart/2005/8/layout/matrix1"/>
    <dgm:cxn modelId="{D5CC63DC-2231-B545-B9BD-77A7C5044686}" type="presParOf" srcId="{26BE7F26-C3C8-E743-99B2-6DC817FBA4D4}" destId="{4484A3E3-78C2-4C4A-BA20-5646A0D161D4}" srcOrd="3" destOrd="0" presId="urn:microsoft.com/office/officeart/2005/8/layout/matrix1"/>
    <dgm:cxn modelId="{365352F1-2507-B74F-9AD6-23FFAC8307C0}" type="presParOf" srcId="{26BE7F26-C3C8-E743-99B2-6DC817FBA4D4}" destId="{C2BF0D19-D4A5-9B4B-83B0-33926FA963C6}" srcOrd="4" destOrd="0" presId="urn:microsoft.com/office/officeart/2005/8/layout/matrix1"/>
    <dgm:cxn modelId="{E38CF755-652B-134F-AF7E-E29CD0EBEEED}" type="presParOf" srcId="{26BE7F26-C3C8-E743-99B2-6DC817FBA4D4}" destId="{5DA614FE-F161-AD4E-A37D-61C3EC1A3FD9}" srcOrd="5" destOrd="0" presId="urn:microsoft.com/office/officeart/2005/8/layout/matrix1"/>
    <dgm:cxn modelId="{36B7AF85-E146-D34A-89B4-E8BB8D9483C8}" type="presParOf" srcId="{26BE7F26-C3C8-E743-99B2-6DC817FBA4D4}" destId="{5B01E852-3DB8-754E-8645-FB71E8A48490}" srcOrd="6" destOrd="0" presId="urn:microsoft.com/office/officeart/2005/8/layout/matrix1"/>
    <dgm:cxn modelId="{D38445FC-2CBF-114C-9FD8-70A6B7A2EAB4}" type="presParOf" srcId="{26BE7F26-C3C8-E743-99B2-6DC817FBA4D4}" destId="{3D26B360-1B3D-AD4C-B04B-62AC5AEF64CC}" srcOrd="7" destOrd="0" presId="urn:microsoft.com/office/officeart/2005/8/layout/matrix1"/>
    <dgm:cxn modelId="{6EB3518B-6CF9-7042-8A9F-48ABB2C881FE}" type="presParOf" srcId="{FADBDB50-ECA3-9C4F-A4F3-D725239369FF}" destId="{48D183E4-7481-FF4F-B713-4103DE8F2FD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94BF88-D8FB-C34D-9305-1E11132F6380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00FDBA66-5193-6D48-BD7D-21222E27F58B}">
      <dgm:prSet phldrT="[Text]" custT="1"/>
      <dgm:spPr/>
      <dgm:t>
        <a:bodyPr/>
        <a:lstStyle/>
        <a:p>
          <a:r>
            <a:rPr lang="en-US" sz="2400" dirty="0" smtClean="0"/>
            <a:t>Ownership</a:t>
          </a:r>
          <a:endParaRPr lang="en-US" sz="2400" dirty="0"/>
        </a:p>
      </dgm:t>
    </dgm:pt>
    <dgm:pt modelId="{C09BF9DB-65CE-EB41-BC08-2ACB174111DB}" type="parTrans" cxnId="{B7E56FFC-25CF-454B-BA86-D4B608945429}">
      <dgm:prSet/>
      <dgm:spPr/>
      <dgm:t>
        <a:bodyPr/>
        <a:lstStyle/>
        <a:p>
          <a:endParaRPr lang="en-US" sz="2400"/>
        </a:p>
      </dgm:t>
    </dgm:pt>
    <dgm:pt modelId="{7CF93985-EB28-094D-B5E4-758A57EC834F}" type="sibTrans" cxnId="{B7E56FFC-25CF-454B-BA86-D4B608945429}">
      <dgm:prSet/>
      <dgm:spPr/>
      <dgm:t>
        <a:bodyPr/>
        <a:lstStyle/>
        <a:p>
          <a:endParaRPr lang="en-US" sz="2400"/>
        </a:p>
      </dgm:t>
    </dgm:pt>
    <dgm:pt modelId="{0B936765-B859-A042-8320-1942457E6DD6}">
      <dgm:prSet phldrT="[Text]" custT="1"/>
      <dgm:spPr/>
      <dgm:t>
        <a:bodyPr/>
        <a:lstStyle/>
        <a:p>
          <a:r>
            <a:rPr lang="en-US" sz="2400" dirty="0" smtClean="0"/>
            <a:t>Internationalization</a:t>
          </a:r>
          <a:endParaRPr lang="en-US" sz="2400" dirty="0"/>
        </a:p>
      </dgm:t>
    </dgm:pt>
    <dgm:pt modelId="{7D9A0C34-FB25-7546-9DFE-CC0BA5392660}" type="parTrans" cxnId="{F597B686-BB7B-1848-88BE-4CE912297959}">
      <dgm:prSet/>
      <dgm:spPr/>
      <dgm:t>
        <a:bodyPr/>
        <a:lstStyle/>
        <a:p>
          <a:endParaRPr lang="en-US" sz="2400"/>
        </a:p>
      </dgm:t>
    </dgm:pt>
    <dgm:pt modelId="{77B86790-5E74-0E45-8FD5-CF8EACF82BFE}" type="sibTrans" cxnId="{F597B686-BB7B-1848-88BE-4CE912297959}">
      <dgm:prSet/>
      <dgm:spPr/>
      <dgm:t>
        <a:bodyPr/>
        <a:lstStyle/>
        <a:p>
          <a:endParaRPr lang="en-US" sz="2400"/>
        </a:p>
      </dgm:t>
    </dgm:pt>
    <dgm:pt modelId="{EC9F3485-BFC6-CC49-9061-7BE136865DE0}">
      <dgm:prSet phldrT="[Text]" custT="1"/>
      <dgm:spPr/>
      <dgm:t>
        <a:bodyPr/>
        <a:lstStyle/>
        <a:p>
          <a:r>
            <a:rPr lang="en-US" sz="2400" dirty="0" smtClean="0"/>
            <a:t>Location</a:t>
          </a:r>
          <a:endParaRPr lang="en-US" sz="2400" dirty="0"/>
        </a:p>
      </dgm:t>
    </dgm:pt>
    <dgm:pt modelId="{953DBFE8-808B-9548-9668-061F6CEA9A05}" type="parTrans" cxnId="{F0218648-8335-8548-AA25-852DCC002076}">
      <dgm:prSet/>
      <dgm:spPr/>
      <dgm:t>
        <a:bodyPr/>
        <a:lstStyle/>
        <a:p>
          <a:endParaRPr lang="en-US" sz="2400"/>
        </a:p>
      </dgm:t>
    </dgm:pt>
    <dgm:pt modelId="{DB4FFB84-56BE-0543-A761-C12C70122532}" type="sibTrans" cxnId="{F0218648-8335-8548-AA25-852DCC002076}">
      <dgm:prSet/>
      <dgm:spPr/>
      <dgm:t>
        <a:bodyPr/>
        <a:lstStyle/>
        <a:p>
          <a:endParaRPr lang="en-US" sz="2400"/>
        </a:p>
      </dgm:t>
    </dgm:pt>
    <dgm:pt modelId="{67AF7F70-FA06-C745-8905-09E68C1B5255}" type="pres">
      <dgm:prSet presAssocID="{6D94BF88-D8FB-C34D-9305-1E11132F6380}" presName="compositeShape" presStyleCnt="0">
        <dgm:presLayoutVars>
          <dgm:chMax val="7"/>
          <dgm:dir/>
          <dgm:resizeHandles val="exact"/>
        </dgm:presLayoutVars>
      </dgm:prSet>
      <dgm:spPr/>
    </dgm:pt>
    <dgm:pt modelId="{135E0EFB-DE7E-B045-9986-9561DAA832BA}" type="pres">
      <dgm:prSet presAssocID="{00FDBA66-5193-6D48-BD7D-21222E27F58B}" presName="circ1" presStyleLbl="vennNode1" presStyleIdx="0" presStyleCnt="3"/>
      <dgm:spPr/>
      <dgm:t>
        <a:bodyPr/>
        <a:lstStyle/>
        <a:p>
          <a:endParaRPr lang="en-US"/>
        </a:p>
      </dgm:t>
    </dgm:pt>
    <dgm:pt modelId="{B57EE2A0-EA87-2A4C-8D21-4E9A454F7D95}" type="pres">
      <dgm:prSet presAssocID="{00FDBA66-5193-6D48-BD7D-21222E27F5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69600-5B8B-9F4D-AD00-B105FD598D51}" type="pres">
      <dgm:prSet presAssocID="{0B936765-B859-A042-8320-1942457E6DD6}" presName="circ2" presStyleLbl="vennNode1" presStyleIdx="1" presStyleCnt="3"/>
      <dgm:spPr/>
      <dgm:t>
        <a:bodyPr/>
        <a:lstStyle/>
        <a:p>
          <a:endParaRPr lang="en-US"/>
        </a:p>
      </dgm:t>
    </dgm:pt>
    <dgm:pt modelId="{1E309C1B-8020-8140-8A76-135ED5DA602F}" type="pres">
      <dgm:prSet presAssocID="{0B936765-B859-A042-8320-1942457E6D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052B5-B0B6-8F4F-A280-F2F12BC46FA2}" type="pres">
      <dgm:prSet presAssocID="{EC9F3485-BFC6-CC49-9061-7BE136865DE0}" presName="circ3" presStyleLbl="vennNode1" presStyleIdx="2" presStyleCnt="3"/>
      <dgm:spPr/>
      <dgm:t>
        <a:bodyPr/>
        <a:lstStyle/>
        <a:p>
          <a:endParaRPr lang="en-US"/>
        </a:p>
      </dgm:t>
    </dgm:pt>
    <dgm:pt modelId="{9ED366E2-E733-A54B-8812-047FE26E8C87}" type="pres">
      <dgm:prSet presAssocID="{EC9F3485-BFC6-CC49-9061-7BE136865DE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97B686-BB7B-1848-88BE-4CE912297959}" srcId="{6D94BF88-D8FB-C34D-9305-1E11132F6380}" destId="{0B936765-B859-A042-8320-1942457E6DD6}" srcOrd="1" destOrd="0" parTransId="{7D9A0C34-FB25-7546-9DFE-CC0BA5392660}" sibTransId="{77B86790-5E74-0E45-8FD5-CF8EACF82BFE}"/>
    <dgm:cxn modelId="{DA2B09DC-DCC8-524B-A8F0-ECDFB0985585}" type="presOf" srcId="{EC9F3485-BFC6-CC49-9061-7BE136865DE0}" destId="{9ED366E2-E733-A54B-8812-047FE26E8C87}" srcOrd="1" destOrd="0" presId="urn:microsoft.com/office/officeart/2005/8/layout/venn1"/>
    <dgm:cxn modelId="{F32578ED-D05D-0041-9CF5-8273A3876751}" type="presOf" srcId="{00FDBA66-5193-6D48-BD7D-21222E27F58B}" destId="{135E0EFB-DE7E-B045-9986-9561DAA832BA}" srcOrd="0" destOrd="0" presId="urn:microsoft.com/office/officeart/2005/8/layout/venn1"/>
    <dgm:cxn modelId="{8E35DC01-B397-A749-8A29-2F0B0176DFED}" type="presOf" srcId="{0B936765-B859-A042-8320-1942457E6DD6}" destId="{5D469600-5B8B-9F4D-AD00-B105FD598D51}" srcOrd="0" destOrd="0" presId="urn:microsoft.com/office/officeart/2005/8/layout/venn1"/>
    <dgm:cxn modelId="{0317872E-2D69-CF43-B7A0-875E7EB04CF5}" type="presOf" srcId="{6D94BF88-D8FB-C34D-9305-1E11132F6380}" destId="{67AF7F70-FA06-C745-8905-09E68C1B5255}" srcOrd="0" destOrd="0" presId="urn:microsoft.com/office/officeart/2005/8/layout/venn1"/>
    <dgm:cxn modelId="{EDD18D70-756F-8640-99BF-23B44969E93F}" type="presOf" srcId="{00FDBA66-5193-6D48-BD7D-21222E27F58B}" destId="{B57EE2A0-EA87-2A4C-8D21-4E9A454F7D95}" srcOrd="1" destOrd="0" presId="urn:microsoft.com/office/officeart/2005/8/layout/venn1"/>
    <dgm:cxn modelId="{235F3BA7-2E50-CA4B-88E3-B955E5A8A61B}" type="presOf" srcId="{EC9F3485-BFC6-CC49-9061-7BE136865DE0}" destId="{D37052B5-B0B6-8F4F-A280-F2F12BC46FA2}" srcOrd="0" destOrd="0" presId="urn:microsoft.com/office/officeart/2005/8/layout/venn1"/>
    <dgm:cxn modelId="{F0218648-8335-8548-AA25-852DCC002076}" srcId="{6D94BF88-D8FB-C34D-9305-1E11132F6380}" destId="{EC9F3485-BFC6-CC49-9061-7BE136865DE0}" srcOrd="2" destOrd="0" parTransId="{953DBFE8-808B-9548-9668-061F6CEA9A05}" sibTransId="{DB4FFB84-56BE-0543-A761-C12C70122532}"/>
    <dgm:cxn modelId="{B4C92945-1A82-4348-8103-098029FA3AAE}" type="presOf" srcId="{0B936765-B859-A042-8320-1942457E6DD6}" destId="{1E309C1B-8020-8140-8A76-135ED5DA602F}" srcOrd="1" destOrd="0" presId="urn:microsoft.com/office/officeart/2005/8/layout/venn1"/>
    <dgm:cxn modelId="{B7E56FFC-25CF-454B-BA86-D4B608945429}" srcId="{6D94BF88-D8FB-C34D-9305-1E11132F6380}" destId="{00FDBA66-5193-6D48-BD7D-21222E27F58B}" srcOrd="0" destOrd="0" parTransId="{C09BF9DB-65CE-EB41-BC08-2ACB174111DB}" sibTransId="{7CF93985-EB28-094D-B5E4-758A57EC834F}"/>
    <dgm:cxn modelId="{00CD19E0-B4A2-6944-AB73-90A19CDD1BE4}" type="presParOf" srcId="{67AF7F70-FA06-C745-8905-09E68C1B5255}" destId="{135E0EFB-DE7E-B045-9986-9561DAA832BA}" srcOrd="0" destOrd="0" presId="urn:microsoft.com/office/officeart/2005/8/layout/venn1"/>
    <dgm:cxn modelId="{B618ABD5-8902-CB48-A3A5-B6E654AE840D}" type="presParOf" srcId="{67AF7F70-FA06-C745-8905-09E68C1B5255}" destId="{B57EE2A0-EA87-2A4C-8D21-4E9A454F7D95}" srcOrd="1" destOrd="0" presId="urn:microsoft.com/office/officeart/2005/8/layout/venn1"/>
    <dgm:cxn modelId="{1758E0C3-B056-054F-A709-E9117263AAF4}" type="presParOf" srcId="{67AF7F70-FA06-C745-8905-09E68C1B5255}" destId="{5D469600-5B8B-9F4D-AD00-B105FD598D51}" srcOrd="2" destOrd="0" presId="urn:microsoft.com/office/officeart/2005/8/layout/venn1"/>
    <dgm:cxn modelId="{4E9662B5-57AA-BD49-83CF-DAD7D95A4656}" type="presParOf" srcId="{67AF7F70-FA06-C745-8905-09E68C1B5255}" destId="{1E309C1B-8020-8140-8A76-135ED5DA602F}" srcOrd="3" destOrd="0" presId="urn:microsoft.com/office/officeart/2005/8/layout/venn1"/>
    <dgm:cxn modelId="{A316446E-28CF-E94C-A276-EE6945D3524C}" type="presParOf" srcId="{67AF7F70-FA06-C745-8905-09E68C1B5255}" destId="{D37052B5-B0B6-8F4F-A280-F2F12BC46FA2}" srcOrd="4" destOrd="0" presId="urn:microsoft.com/office/officeart/2005/8/layout/venn1"/>
    <dgm:cxn modelId="{60796D0F-ADBB-F142-8577-EEB9E8BC4882}" type="presParOf" srcId="{67AF7F70-FA06-C745-8905-09E68C1B5255}" destId="{9ED366E2-E733-A54B-8812-047FE26E8C8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68BBF-D2A0-1F48-A385-0E38440CEE46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C77F6C-DA70-D74B-9292-8E68340FF5AE}">
      <dgm:prSet phldrT="[Text]"/>
      <dgm:spPr/>
      <dgm:t>
        <a:bodyPr/>
        <a:lstStyle/>
        <a:p>
          <a:r>
            <a:rPr lang="en-US" dirty="0" smtClean="0"/>
            <a:t>Panel fixed effects model</a:t>
          </a:r>
          <a:endParaRPr lang="en-US" dirty="0"/>
        </a:p>
      </dgm:t>
    </dgm:pt>
    <dgm:pt modelId="{EC1D3C1B-1773-DA49-9A7E-833A1096D724}" type="parTrans" cxnId="{9F810E87-69E5-3446-9816-C89BD03DCB36}">
      <dgm:prSet/>
      <dgm:spPr/>
      <dgm:t>
        <a:bodyPr/>
        <a:lstStyle/>
        <a:p>
          <a:endParaRPr lang="en-US"/>
        </a:p>
      </dgm:t>
    </dgm:pt>
    <dgm:pt modelId="{67CC8244-10B9-554D-A7D4-C2549BF0EE83}" type="sibTrans" cxnId="{9F810E87-69E5-3446-9816-C89BD03DCB36}">
      <dgm:prSet/>
      <dgm:spPr/>
      <dgm:t>
        <a:bodyPr/>
        <a:lstStyle/>
        <a:p>
          <a:endParaRPr lang="en-US"/>
        </a:p>
      </dgm:t>
    </dgm:pt>
    <dgm:pt modelId="{03941104-57E4-4D4E-B17A-62CF7D0EB561}">
      <dgm:prSet phldrT="[Text]"/>
      <dgm:spPr/>
      <dgm:t>
        <a:bodyPr/>
        <a:lstStyle/>
        <a:p>
          <a:r>
            <a:rPr lang="en-US" dirty="0" smtClean="0"/>
            <a:t>Dependent variable: corporate tax receipts</a:t>
          </a:r>
          <a:endParaRPr lang="en-US" dirty="0"/>
        </a:p>
      </dgm:t>
    </dgm:pt>
    <dgm:pt modelId="{8A05D294-D385-6442-8848-029D6D73544C}" type="parTrans" cxnId="{00C6D167-5AA4-5046-820A-BE97D5F64CBB}">
      <dgm:prSet/>
      <dgm:spPr/>
      <dgm:t>
        <a:bodyPr/>
        <a:lstStyle/>
        <a:p>
          <a:endParaRPr lang="en-US"/>
        </a:p>
      </dgm:t>
    </dgm:pt>
    <dgm:pt modelId="{C9C92D21-1761-8D44-A271-0377192B7A6C}" type="sibTrans" cxnId="{00C6D167-5AA4-5046-820A-BE97D5F64CBB}">
      <dgm:prSet/>
      <dgm:spPr/>
      <dgm:t>
        <a:bodyPr/>
        <a:lstStyle/>
        <a:p>
          <a:endParaRPr lang="en-US"/>
        </a:p>
      </dgm:t>
    </dgm:pt>
    <dgm:pt modelId="{CA8A365B-2A97-CF47-9F24-70DB61D6FA60}">
      <dgm:prSet phldrT="[Text]"/>
      <dgm:spPr/>
      <dgm:t>
        <a:bodyPr/>
        <a:lstStyle/>
        <a:p>
          <a:r>
            <a:rPr lang="en-US" dirty="0" smtClean="0"/>
            <a:t>Explanatory variable: indicator of IBFSC activity</a:t>
          </a:r>
          <a:endParaRPr lang="en-US" dirty="0"/>
        </a:p>
      </dgm:t>
    </dgm:pt>
    <dgm:pt modelId="{5C9A00A1-4262-8448-BF28-338E15C5D305}" type="parTrans" cxnId="{0E179705-C2E3-C24A-BA89-994363787B28}">
      <dgm:prSet/>
      <dgm:spPr/>
      <dgm:t>
        <a:bodyPr/>
        <a:lstStyle/>
        <a:p>
          <a:endParaRPr lang="en-US"/>
        </a:p>
      </dgm:t>
    </dgm:pt>
    <dgm:pt modelId="{FDF4EDB0-03D7-2946-9A06-55A479A24D81}" type="sibTrans" cxnId="{0E179705-C2E3-C24A-BA89-994363787B28}">
      <dgm:prSet/>
      <dgm:spPr/>
      <dgm:t>
        <a:bodyPr/>
        <a:lstStyle/>
        <a:p>
          <a:endParaRPr lang="en-US"/>
        </a:p>
      </dgm:t>
    </dgm:pt>
    <dgm:pt modelId="{2ADC9497-0CFF-2941-97D1-B63B986AC072}">
      <dgm:prSet phldrT="[Text]"/>
      <dgm:spPr/>
      <dgm:t>
        <a:bodyPr/>
        <a:lstStyle/>
        <a:p>
          <a:r>
            <a:rPr lang="en-US" smtClean="0"/>
            <a:t>Control variables</a:t>
          </a:r>
          <a:endParaRPr lang="en-US"/>
        </a:p>
      </dgm:t>
    </dgm:pt>
    <dgm:pt modelId="{69794542-6266-A244-AA96-68237F5AEADE}" type="parTrans" cxnId="{EC7AB287-8192-AC4E-ADC0-F74862E7D3BD}">
      <dgm:prSet/>
      <dgm:spPr/>
      <dgm:t>
        <a:bodyPr/>
        <a:lstStyle/>
        <a:p>
          <a:endParaRPr lang="en-US"/>
        </a:p>
      </dgm:t>
    </dgm:pt>
    <dgm:pt modelId="{88E7ACA1-7EE1-C946-A9A8-30C7B41E6692}" type="sibTrans" cxnId="{EC7AB287-8192-AC4E-ADC0-F74862E7D3BD}">
      <dgm:prSet/>
      <dgm:spPr/>
      <dgm:t>
        <a:bodyPr/>
        <a:lstStyle/>
        <a:p>
          <a:endParaRPr lang="en-US"/>
        </a:p>
      </dgm:t>
    </dgm:pt>
    <dgm:pt modelId="{1A367D75-7AE3-BC42-8044-CE1E96D05B0C}">
      <dgm:prSet phldrT="[Text]"/>
      <dgm:spPr/>
      <dgm:t>
        <a:bodyPr/>
        <a:lstStyle/>
        <a:p>
          <a:r>
            <a:rPr lang="en-US" dirty="0" smtClean="0"/>
            <a:t>Sophistication of tax system</a:t>
          </a:r>
          <a:endParaRPr lang="en-US" dirty="0"/>
        </a:p>
      </dgm:t>
    </dgm:pt>
    <dgm:pt modelId="{BEC0F1B1-5C4D-8A49-9380-80A11BC30C3E}" type="parTrans" cxnId="{85E7AE63-D829-DE43-A89E-1909E40FC53B}">
      <dgm:prSet/>
      <dgm:spPr/>
      <dgm:t>
        <a:bodyPr/>
        <a:lstStyle/>
        <a:p>
          <a:endParaRPr lang="en-US"/>
        </a:p>
      </dgm:t>
    </dgm:pt>
    <dgm:pt modelId="{FAE47711-B214-594B-B25C-6818FD9F8BAD}" type="sibTrans" cxnId="{85E7AE63-D829-DE43-A89E-1909E40FC53B}">
      <dgm:prSet/>
      <dgm:spPr/>
      <dgm:t>
        <a:bodyPr/>
        <a:lstStyle/>
        <a:p>
          <a:endParaRPr lang="en-US"/>
        </a:p>
      </dgm:t>
    </dgm:pt>
    <dgm:pt modelId="{966ADE92-9DED-D645-AB97-A7FF9E3D0E9C}">
      <dgm:prSet phldrT="[Text]"/>
      <dgm:spPr/>
      <dgm:t>
        <a:bodyPr/>
        <a:lstStyle/>
        <a:p>
          <a:r>
            <a:rPr lang="en-US" dirty="0" smtClean="0"/>
            <a:t>Corruption</a:t>
          </a:r>
          <a:endParaRPr lang="en-US" dirty="0"/>
        </a:p>
      </dgm:t>
    </dgm:pt>
    <dgm:pt modelId="{70851725-4DE8-3242-B28C-F9C972CAD619}" type="parTrans" cxnId="{A8FA8C8E-BDAD-8F44-8700-E425746D63FA}">
      <dgm:prSet/>
      <dgm:spPr/>
      <dgm:t>
        <a:bodyPr/>
        <a:lstStyle/>
        <a:p>
          <a:endParaRPr lang="en-US"/>
        </a:p>
      </dgm:t>
    </dgm:pt>
    <dgm:pt modelId="{64027A00-87B7-1545-B9E6-C0912B83EACA}" type="sibTrans" cxnId="{A8FA8C8E-BDAD-8F44-8700-E425746D63FA}">
      <dgm:prSet/>
      <dgm:spPr/>
      <dgm:t>
        <a:bodyPr/>
        <a:lstStyle/>
        <a:p>
          <a:endParaRPr lang="en-US"/>
        </a:p>
      </dgm:t>
    </dgm:pt>
    <dgm:pt modelId="{1226FFEC-0772-E946-8BDC-C4480040685E}">
      <dgm:prSet phldrT="[Text]"/>
      <dgm:spPr/>
      <dgm:t>
        <a:bodyPr/>
        <a:lstStyle/>
        <a:p>
          <a:r>
            <a:rPr lang="en-US" dirty="0" smtClean="0"/>
            <a:t>Non-linearity</a:t>
          </a:r>
          <a:endParaRPr lang="en-US" dirty="0"/>
        </a:p>
      </dgm:t>
    </dgm:pt>
    <dgm:pt modelId="{5907189E-3048-974C-A55C-A154188D212D}" type="parTrans" cxnId="{4C9FAF48-B008-0B44-93FB-3216CC66CF59}">
      <dgm:prSet/>
      <dgm:spPr/>
      <dgm:t>
        <a:bodyPr/>
        <a:lstStyle/>
        <a:p>
          <a:endParaRPr lang="en-US"/>
        </a:p>
      </dgm:t>
    </dgm:pt>
    <dgm:pt modelId="{CFD9D3C0-05FC-2A46-8C66-2ED99D731CF0}" type="sibTrans" cxnId="{4C9FAF48-B008-0B44-93FB-3216CC66CF59}">
      <dgm:prSet/>
      <dgm:spPr/>
      <dgm:t>
        <a:bodyPr/>
        <a:lstStyle/>
        <a:p>
          <a:endParaRPr lang="en-US"/>
        </a:p>
      </dgm:t>
    </dgm:pt>
    <dgm:pt modelId="{3B1F83CE-DEAB-5B4E-B9B8-6FF8CBC62547}">
      <dgm:prSet phldrT="[Text]"/>
      <dgm:spPr/>
      <dgm:t>
        <a:bodyPr/>
        <a:lstStyle/>
        <a:p>
          <a:r>
            <a:rPr lang="en-US" dirty="0" smtClean="0"/>
            <a:t>Difference between personal and corporate tax rates</a:t>
          </a:r>
          <a:endParaRPr lang="en-US" dirty="0"/>
        </a:p>
      </dgm:t>
    </dgm:pt>
    <dgm:pt modelId="{8CBD1B73-AC03-0C49-BB7D-ABCC6CADE44B}" type="parTrans" cxnId="{F4DA61E9-0EA5-1647-A0BD-2FB4430BE258}">
      <dgm:prSet/>
      <dgm:spPr/>
      <dgm:t>
        <a:bodyPr/>
        <a:lstStyle/>
        <a:p>
          <a:endParaRPr lang="en-US"/>
        </a:p>
      </dgm:t>
    </dgm:pt>
    <dgm:pt modelId="{DCEA2F4A-2AEE-434C-B794-F8A671BF382F}" type="sibTrans" cxnId="{F4DA61E9-0EA5-1647-A0BD-2FB4430BE258}">
      <dgm:prSet/>
      <dgm:spPr/>
      <dgm:t>
        <a:bodyPr/>
        <a:lstStyle/>
        <a:p>
          <a:endParaRPr lang="en-US"/>
        </a:p>
      </dgm:t>
    </dgm:pt>
    <dgm:pt modelId="{66903E89-8AD9-6244-8C97-3E234069F989}">
      <dgm:prSet phldrT="[Text]"/>
      <dgm:spPr/>
      <dgm:t>
        <a:bodyPr/>
        <a:lstStyle/>
        <a:p>
          <a:r>
            <a:rPr lang="en-US" dirty="0" smtClean="0"/>
            <a:t>Tax burden</a:t>
          </a:r>
          <a:endParaRPr lang="en-US" dirty="0"/>
        </a:p>
      </dgm:t>
    </dgm:pt>
    <dgm:pt modelId="{7FC38C9A-2F8F-2940-AE7F-86E4877F26E9}" type="parTrans" cxnId="{81124B0F-EA66-E04C-A2EE-FB95CD71C137}">
      <dgm:prSet/>
      <dgm:spPr/>
      <dgm:t>
        <a:bodyPr/>
        <a:lstStyle/>
        <a:p>
          <a:endParaRPr lang="en-US"/>
        </a:p>
      </dgm:t>
    </dgm:pt>
    <dgm:pt modelId="{7DDC1062-4A50-9D4C-9F79-75A95844B0A4}" type="sibTrans" cxnId="{81124B0F-EA66-E04C-A2EE-FB95CD71C137}">
      <dgm:prSet/>
      <dgm:spPr/>
      <dgm:t>
        <a:bodyPr/>
        <a:lstStyle/>
        <a:p>
          <a:endParaRPr lang="en-US"/>
        </a:p>
      </dgm:t>
    </dgm:pt>
    <dgm:pt modelId="{79686E03-E36F-9549-AF44-F2F6B22A0EC5}">
      <dgm:prSet phldrT="[Text]"/>
      <dgm:spPr/>
      <dgm:t>
        <a:bodyPr/>
        <a:lstStyle/>
        <a:p>
          <a:r>
            <a:rPr lang="en-US" dirty="0" smtClean="0"/>
            <a:t>Government stability</a:t>
          </a:r>
          <a:endParaRPr lang="en-US" dirty="0"/>
        </a:p>
      </dgm:t>
    </dgm:pt>
    <dgm:pt modelId="{A0AE06EE-1FB3-C244-8CFF-6A7B32E711CA}" type="parTrans" cxnId="{576A801D-A4ED-BB4F-9500-EF7049A64D55}">
      <dgm:prSet/>
      <dgm:spPr/>
    </dgm:pt>
    <dgm:pt modelId="{C2355D9A-E6D7-5D40-9FF7-2F49662D05FE}" type="sibTrans" cxnId="{576A801D-A4ED-BB4F-9500-EF7049A64D55}">
      <dgm:prSet/>
      <dgm:spPr/>
    </dgm:pt>
    <dgm:pt modelId="{F58E0C96-D7A7-7841-B8D8-46715220E408}">
      <dgm:prSet phldrT="[Text]"/>
      <dgm:spPr/>
      <dgm:t>
        <a:bodyPr/>
        <a:lstStyle/>
        <a:p>
          <a:r>
            <a:rPr lang="en-US" dirty="0" smtClean="0"/>
            <a:t>Level of per-capita Income</a:t>
          </a:r>
          <a:endParaRPr lang="en-US" dirty="0"/>
        </a:p>
      </dgm:t>
    </dgm:pt>
    <dgm:pt modelId="{59FC4623-9521-F44F-BBAB-5533E84A9248}" type="parTrans" cxnId="{2440884C-FCF5-C74B-952E-1C135C565857}">
      <dgm:prSet/>
      <dgm:spPr/>
    </dgm:pt>
    <dgm:pt modelId="{C5A95978-25BB-B143-B655-44E0BF93B7A0}" type="sibTrans" cxnId="{2440884C-FCF5-C74B-952E-1C135C565857}">
      <dgm:prSet/>
      <dgm:spPr/>
    </dgm:pt>
    <dgm:pt modelId="{DC5BC02E-262C-4547-A070-40BA1FE5A420}" type="pres">
      <dgm:prSet presAssocID="{CBD68BBF-D2A0-1F48-A385-0E38440CEE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3D001-C77E-1646-9308-8FE2BC732F57}" type="pres">
      <dgm:prSet presAssocID="{4DC77F6C-DA70-D74B-9292-8E68340FF5AE}" presName="linNode" presStyleCnt="0"/>
      <dgm:spPr/>
    </dgm:pt>
    <dgm:pt modelId="{EA968419-914E-F042-BA38-4FB91BDE443D}" type="pres">
      <dgm:prSet presAssocID="{4DC77F6C-DA70-D74B-9292-8E68340FF5A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D5EC8-74B5-2047-A39E-BF55B6B672DF}" type="pres">
      <dgm:prSet presAssocID="{4DC77F6C-DA70-D74B-9292-8E68340FF5A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7E1F5-BBB6-C441-9E14-C489F698C7D0}" type="pres">
      <dgm:prSet presAssocID="{67CC8244-10B9-554D-A7D4-C2549BF0EE83}" presName="sp" presStyleCnt="0"/>
      <dgm:spPr/>
    </dgm:pt>
    <dgm:pt modelId="{CFA5560B-8139-BD48-AAB1-5230D10CD1F1}" type="pres">
      <dgm:prSet presAssocID="{2ADC9497-0CFF-2941-97D1-B63B986AC072}" presName="linNode" presStyleCnt="0"/>
      <dgm:spPr/>
    </dgm:pt>
    <dgm:pt modelId="{D04C456D-4205-BE4B-A299-BD21583D89FE}" type="pres">
      <dgm:prSet presAssocID="{2ADC9497-0CFF-2941-97D1-B63B986AC07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6F132-F44F-DC40-9D24-2D18D5D5DDE5}" type="pres">
      <dgm:prSet presAssocID="{2ADC9497-0CFF-2941-97D1-B63B986AC07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231C5-F134-104C-87DC-8BE7BD2B0B2F}" type="pres">
      <dgm:prSet presAssocID="{88E7ACA1-7EE1-C946-A9A8-30C7B41E6692}" presName="sp" presStyleCnt="0"/>
      <dgm:spPr/>
    </dgm:pt>
    <dgm:pt modelId="{DA4E8F42-798C-FD47-B742-DC3B36174027}" type="pres">
      <dgm:prSet presAssocID="{1226FFEC-0772-E946-8BDC-C4480040685E}" presName="linNode" presStyleCnt="0"/>
      <dgm:spPr/>
    </dgm:pt>
    <dgm:pt modelId="{C69321E6-46A6-D54F-947A-1BD30282618B}" type="pres">
      <dgm:prSet presAssocID="{1226FFEC-0772-E946-8BDC-C4480040685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0EB53-4228-9945-9C2D-27F0C2E07F2D}" type="pres">
      <dgm:prSet presAssocID="{1226FFEC-0772-E946-8BDC-C4480040685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6D167-5AA4-5046-820A-BE97D5F64CBB}" srcId="{4DC77F6C-DA70-D74B-9292-8E68340FF5AE}" destId="{03941104-57E4-4D4E-B17A-62CF7D0EB561}" srcOrd="0" destOrd="0" parTransId="{8A05D294-D385-6442-8848-029D6D73544C}" sibTransId="{C9C92D21-1761-8D44-A271-0377192B7A6C}"/>
    <dgm:cxn modelId="{4C9FAF48-B008-0B44-93FB-3216CC66CF59}" srcId="{CBD68BBF-D2A0-1F48-A385-0E38440CEE46}" destId="{1226FFEC-0772-E946-8BDC-C4480040685E}" srcOrd="2" destOrd="0" parTransId="{5907189E-3048-974C-A55C-A154188D212D}" sibTransId="{CFD9D3C0-05FC-2A46-8C66-2ED99D731CF0}"/>
    <dgm:cxn modelId="{3BD641E6-50D6-744B-9089-C0FA4865E096}" type="presOf" srcId="{F58E0C96-D7A7-7841-B8D8-46715220E408}" destId="{4AF6F132-F44F-DC40-9D24-2D18D5D5DDE5}" srcOrd="0" destOrd="3" presId="urn:microsoft.com/office/officeart/2005/8/layout/vList5"/>
    <dgm:cxn modelId="{EC7AB287-8192-AC4E-ADC0-F74862E7D3BD}" srcId="{CBD68BBF-D2A0-1F48-A385-0E38440CEE46}" destId="{2ADC9497-0CFF-2941-97D1-B63B986AC072}" srcOrd="1" destOrd="0" parTransId="{69794542-6266-A244-AA96-68237F5AEADE}" sibTransId="{88E7ACA1-7EE1-C946-A9A8-30C7B41E6692}"/>
    <dgm:cxn modelId="{0AF1D3F0-92CC-C24D-95AD-0E0C1B94B0A3}" type="presOf" srcId="{03941104-57E4-4D4E-B17A-62CF7D0EB561}" destId="{41CD5EC8-74B5-2047-A39E-BF55B6B672DF}" srcOrd="0" destOrd="0" presId="urn:microsoft.com/office/officeart/2005/8/layout/vList5"/>
    <dgm:cxn modelId="{576A801D-A4ED-BB4F-9500-EF7049A64D55}" srcId="{2ADC9497-0CFF-2941-97D1-B63B986AC072}" destId="{79686E03-E36F-9549-AF44-F2F6B22A0EC5}" srcOrd="1" destOrd="0" parTransId="{A0AE06EE-1FB3-C244-8CFF-6A7B32E711CA}" sibTransId="{C2355D9A-E6D7-5D40-9FF7-2F49662D05FE}"/>
    <dgm:cxn modelId="{21A2F8DB-D725-6448-8032-E2F3626679E3}" type="presOf" srcId="{2ADC9497-0CFF-2941-97D1-B63B986AC072}" destId="{D04C456D-4205-BE4B-A299-BD21583D89FE}" srcOrd="0" destOrd="0" presId="urn:microsoft.com/office/officeart/2005/8/layout/vList5"/>
    <dgm:cxn modelId="{81124B0F-EA66-E04C-A2EE-FB95CD71C137}" srcId="{1226FFEC-0772-E946-8BDC-C4480040685E}" destId="{66903E89-8AD9-6244-8C97-3E234069F989}" srcOrd="1" destOrd="0" parTransId="{7FC38C9A-2F8F-2940-AE7F-86E4877F26E9}" sibTransId="{7DDC1062-4A50-9D4C-9F79-75A95844B0A4}"/>
    <dgm:cxn modelId="{159E7BC1-D5D7-504D-ABD7-76F64B20A128}" type="presOf" srcId="{CBD68BBF-D2A0-1F48-A385-0E38440CEE46}" destId="{DC5BC02E-262C-4547-A070-40BA1FE5A420}" srcOrd="0" destOrd="0" presId="urn:microsoft.com/office/officeart/2005/8/layout/vList5"/>
    <dgm:cxn modelId="{F69697BD-62CD-724B-8A2F-33E6F81EC49A}" type="presOf" srcId="{966ADE92-9DED-D645-AB97-A7FF9E3D0E9C}" destId="{4AF6F132-F44F-DC40-9D24-2D18D5D5DDE5}" srcOrd="0" destOrd="2" presId="urn:microsoft.com/office/officeart/2005/8/layout/vList5"/>
    <dgm:cxn modelId="{FB024539-B7B1-4D42-9A34-4AF6B95319BF}" type="presOf" srcId="{79686E03-E36F-9549-AF44-F2F6B22A0EC5}" destId="{4AF6F132-F44F-DC40-9D24-2D18D5D5DDE5}" srcOrd="0" destOrd="1" presId="urn:microsoft.com/office/officeart/2005/8/layout/vList5"/>
    <dgm:cxn modelId="{0E179705-C2E3-C24A-BA89-994363787B28}" srcId="{4DC77F6C-DA70-D74B-9292-8E68340FF5AE}" destId="{CA8A365B-2A97-CF47-9F24-70DB61D6FA60}" srcOrd="1" destOrd="0" parTransId="{5C9A00A1-4262-8448-BF28-338E15C5D305}" sibTransId="{FDF4EDB0-03D7-2946-9A06-55A479A24D81}"/>
    <dgm:cxn modelId="{431772E3-2979-8D45-8D81-3445D465E492}" type="presOf" srcId="{1A367D75-7AE3-BC42-8044-CE1E96D05B0C}" destId="{4AF6F132-F44F-DC40-9D24-2D18D5D5DDE5}" srcOrd="0" destOrd="0" presId="urn:microsoft.com/office/officeart/2005/8/layout/vList5"/>
    <dgm:cxn modelId="{54FB547B-20B3-4247-ABEC-DB19D8870FB1}" type="presOf" srcId="{1226FFEC-0772-E946-8BDC-C4480040685E}" destId="{C69321E6-46A6-D54F-947A-1BD30282618B}" srcOrd="0" destOrd="0" presId="urn:microsoft.com/office/officeart/2005/8/layout/vList5"/>
    <dgm:cxn modelId="{2440884C-FCF5-C74B-952E-1C135C565857}" srcId="{2ADC9497-0CFF-2941-97D1-B63B986AC072}" destId="{F58E0C96-D7A7-7841-B8D8-46715220E408}" srcOrd="3" destOrd="0" parTransId="{59FC4623-9521-F44F-BBAB-5533E84A9248}" sibTransId="{C5A95978-25BB-B143-B655-44E0BF93B7A0}"/>
    <dgm:cxn modelId="{A8FA8C8E-BDAD-8F44-8700-E425746D63FA}" srcId="{2ADC9497-0CFF-2941-97D1-B63B986AC072}" destId="{966ADE92-9DED-D645-AB97-A7FF9E3D0E9C}" srcOrd="2" destOrd="0" parTransId="{70851725-4DE8-3242-B28C-F9C972CAD619}" sibTransId="{64027A00-87B7-1545-B9E6-C0912B83EACA}"/>
    <dgm:cxn modelId="{F4DA61E9-0EA5-1647-A0BD-2FB4430BE258}" srcId="{1226FFEC-0772-E946-8BDC-C4480040685E}" destId="{3B1F83CE-DEAB-5B4E-B9B8-6FF8CBC62547}" srcOrd="0" destOrd="0" parTransId="{8CBD1B73-AC03-0C49-BB7D-ABCC6CADE44B}" sibTransId="{DCEA2F4A-2AEE-434C-B794-F8A671BF382F}"/>
    <dgm:cxn modelId="{0C97EBD6-3488-CB49-B39F-209367DE1002}" type="presOf" srcId="{4DC77F6C-DA70-D74B-9292-8E68340FF5AE}" destId="{EA968419-914E-F042-BA38-4FB91BDE443D}" srcOrd="0" destOrd="0" presId="urn:microsoft.com/office/officeart/2005/8/layout/vList5"/>
    <dgm:cxn modelId="{9F810E87-69E5-3446-9816-C89BD03DCB36}" srcId="{CBD68BBF-D2A0-1F48-A385-0E38440CEE46}" destId="{4DC77F6C-DA70-D74B-9292-8E68340FF5AE}" srcOrd="0" destOrd="0" parTransId="{EC1D3C1B-1773-DA49-9A7E-833A1096D724}" sibTransId="{67CC8244-10B9-554D-A7D4-C2549BF0EE83}"/>
    <dgm:cxn modelId="{85E7AE63-D829-DE43-A89E-1909E40FC53B}" srcId="{2ADC9497-0CFF-2941-97D1-B63B986AC072}" destId="{1A367D75-7AE3-BC42-8044-CE1E96D05B0C}" srcOrd="0" destOrd="0" parTransId="{BEC0F1B1-5C4D-8A49-9380-80A11BC30C3E}" sibTransId="{FAE47711-B214-594B-B25C-6818FD9F8BAD}"/>
    <dgm:cxn modelId="{DD362C04-E504-AB42-8473-B9C0CCD7095D}" type="presOf" srcId="{66903E89-8AD9-6244-8C97-3E234069F989}" destId="{5B70EB53-4228-9945-9C2D-27F0C2E07F2D}" srcOrd="0" destOrd="1" presId="urn:microsoft.com/office/officeart/2005/8/layout/vList5"/>
    <dgm:cxn modelId="{1DEFFB4D-E5D9-3446-B525-3A31360C5ED8}" type="presOf" srcId="{3B1F83CE-DEAB-5B4E-B9B8-6FF8CBC62547}" destId="{5B70EB53-4228-9945-9C2D-27F0C2E07F2D}" srcOrd="0" destOrd="0" presId="urn:microsoft.com/office/officeart/2005/8/layout/vList5"/>
    <dgm:cxn modelId="{D2B10A2D-6FB4-0B4D-8E79-50CF9BE5A99F}" type="presOf" srcId="{CA8A365B-2A97-CF47-9F24-70DB61D6FA60}" destId="{41CD5EC8-74B5-2047-A39E-BF55B6B672DF}" srcOrd="0" destOrd="1" presId="urn:microsoft.com/office/officeart/2005/8/layout/vList5"/>
    <dgm:cxn modelId="{19B251E3-DCDD-7E46-8E3B-65C263BD4EAD}" type="presParOf" srcId="{DC5BC02E-262C-4547-A070-40BA1FE5A420}" destId="{F663D001-C77E-1646-9308-8FE2BC732F57}" srcOrd="0" destOrd="0" presId="urn:microsoft.com/office/officeart/2005/8/layout/vList5"/>
    <dgm:cxn modelId="{75922F56-CDA4-0A4B-9801-63D77EA25EB5}" type="presParOf" srcId="{F663D001-C77E-1646-9308-8FE2BC732F57}" destId="{EA968419-914E-F042-BA38-4FB91BDE443D}" srcOrd="0" destOrd="0" presId="urn:microsoft.com/office/officeart/2005/8/layout/vList5"/>
    <dgm:cxn modelId="{8AA325E6-C522-BC41-BE0C-4B1349549860}" type="presParOf" srcId="{F663D001-C77E-1646-9308-8FE2BC732F57}" destId="{41CD5EC8-74B5-2047-A39E-BF55B6B672DF}" srcOrd="1" destOrd="0" presId="urn:microsoft.com/office/officeart/2005/8/layout/vList5"/>
    <dgm:cxn modelId="{29C957B5-3DC2-F74D-99F8-57305DC0F6C0}" type="presParOf" srcId="{DC5BC02E-262C-4547-A070-40BA1FE5A420}" destId="{46F7E1F5-BBB6-C441-9E14-C489F698C7D0}" srcOrd="1" destOrd="0" presId="urn:microsoft.com/office/officeart/2005/8/layout/vList5"/>
    <dgm:cxn modelId="{09B87A35-A87E-6B45-864D-CF9BB1E6C95F}" type="presParOf" srcId="{DC5BC02E-262C-4547-A070-40BA1FE5A420}" destId="{CFA5560B-8139-BD48-AAB1-5230D10CD1F1}" srcOrd="2" destOrd="0" presId="urn:microsoft.com/office/officeart/2005/8/layout/vList5"/>
    <dgm:cxn modelId="{13A9922F-E811-FB4A-81A5-097DD1B9C809}" type="presParOf" srcId="{CFA5560B-8139-BD48-AAB1-5230D10CD1F1}" destId="{D04C456D-4205-BE4B-A299-BD21583D89FE}" srcOrd="0" destOrd="0" presId="urn:microsoft.com/office/officeart/2005/8/layout/vList5"/>
    <dgm:cxn modelId="{768BAE47-FA5E-FA4F-97C7-D227EFFF8182}" type="presParOf" srcId="{CFA5560B-8139-BD48-AAB1-5230D10CD1F1}" destId="{4AF6F132-F44F-DC40-9D24-2D18D5D5DDE5}" srcOrd="1" destOrd="0" presId="urn:microsoft.com/office/officeart/2005/8/layout/vList5"/>
    <dgm:cxn modelId="{4A75E3DD-7129-9B4C-A25F-DF1AEE4B5FBC}" type="presParOf" srcId="{DC5BC02E-262C-4547-A070-40BA1FE5A420}" destId="{22C231C5-F134-104C-87DC-8BE7BD2B0B2F}" srcOrd="3" destOrd="0" presId="urn:microsoft.com/office/officeart/2005/8/layout/vList5"/>
    <dgm:cxn modelId="{8C072884-7CDC-F34E-91F6-83E5CA0430C9}" type="presParOf" srcId="{DC5BC02E-262C-4547-A070-40BA1FE5A420}" destId="{DA4E8F42-798C-FD47-B742-DC3B36174027}" srcOrd="4" destOrd="0" presId="urn:microsoft.com/office/officeart/2005/8/layout/vList5"/>
    <dgm:cxn modelId="{1450BB78-3844-7348-9D67-4D32E559926D}" type="presParOf" srcId="{DA4E8F42-798C-FD47-B742-DC3B36174027}" destId="{C69321E6-46A6-D54F-947A-1BD30282618B}" srcOrd="0" destOrd="0" presId="urn:microsoft.com/office/officeart/2005/8/layout/vList5"/>
    <dgm:cxn modelId="{7FCFBC64-97BB-7740-8C1D-2C6DACC1259B}" type="presParOf" srcId="{DA4E8F42-798C-FD47-B742-DC3B36174027}" destId="{5B70EB53-4228-9945-9C2D-27F0C2E07F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7080F-B63C-F940-83B0-E4816AD5AF1E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018BFF-EFF6-0E47-9A2A-1F51EE3615EE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Harmful tax competition</a:t>
          </a:r>
          <a:endParaRPr lang="en-US" sz="2200" kern="1200" dirty="0"/>
        </a:p>
      </dsp:txBody>
      <dsp:txXfrm>
        <a:off x="3827652" y="507327"/>
        <a:ext cx="2837275" cy="966780"/>
      </dsp:txXfrm>
    </dsp:sp>
    <dsp:sp modelId="{4BABF364-3F96-AE45-AB24-659DE5A4BE2E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Lack of transparency</a:t>
          </a:r>
          <a:endParaRPr lang="en-US" sz="2200" kern="1200" dirty="0"/>
        </a:p>
      </dsp:txBody>
      <dsp:txXfrm>
        <a:off x="3827652" y="1712630"/>
        <a:ext cx="2837275" cy="966780"/>
      </dsp:txXfrm>
    </dsp:sp>
    <dsp:sp modelId="{1F28FB01-E45B-F845-BCB4-E89988EFFBAB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Non-existence of information exchanges</a:t>
          </a:r>
          <a:endParaRPr lang="en-US" sz="2200" kern="1200" dirty="0"/>
        </a:p>
      </dsp:txBody>
      <dsp:txXfrm>
        <a:off x="3827652" y="2917932"/>
        <a:ext cx="2837275" cy="966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9DF82-58D1-9340-972F-6DA449DBA8A5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C020D-444D-2041-895C-E733C7035C59}">
      <dsp:nvSpPr>
        <dsp:cNvPr id="0" name=""/>
        <dsp:cNvSpPr/>
      </dsp:nvSpPr>
      <dsp:spPr>
        <a:xfrm>
          <a:off x="364315" y="238337"/>
          <a:ext cx="7802801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Tax evasion</a:t>
          </a:r>
          <a:endParaRPr lang="en-US" sz="2500" kern="1200" dirty="0"/>
        </a:p>
      </dsp:txBody>
      <dsp:txXfrm>
        <a:off x="364315" y="238337"/>
        <a:ext cx="7802801" cy="476493"/>
      </dsp:txXfrm>
    </dsp:sp>
    <dsp:sp modelId="{28F6B734-6C89-B044-A769-2E306EE62A12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77A25-FA37-3444-8C27-754AEE6CE0EF}">
      <dsp:nvSpPr>
        <dsp:cNvPr id="0" name=""/>
        <dsp:cNvSpPr/>
      </dsp:nvSpPr>
      <dsp:spPr>
        <a:xfrm>
          <a:off x="756263" y="952986"/>
          <a:ext cx="7410853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Money laundering</a:t>
          </a:r>
          <a:endParaRPr lang="en-US" sz="2500" kern="1200" dirty="0"/>
        </a:p>
      </dsp:txBody>
      <dsp:txXfrm>
        <a:off x="756263" y="952986"/>
        <a:ext cx="7410853" cy="476493"/>
      </dsp:txXfrm>
    </dsp:sp>
    <dsp:sp modelId="{105046D0-AE94-AF48-96D0-F841A4842F4C}">
      <dsp:nvSpPr>
        <dsp:cNvPr id="0" name=""/>
        <dsp:cNvSpPr/>
      </dsp:nvSpPr>
      <dsp:spPr>
        <a:xfrm>
          <a:off x="458455" y="89342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F38E8-9C8E-7B42-8781-0EE98151CAEE}">
      <dsp:nvSpPr>
        <dsp:cNvPr id="0" name=""/>
        <dsp:cNvSpPr/>
      </dsp:nvSpPr>
      <dsp:spPr>
        <a:xfrm>
          <a:off x="935492" y="1667636"/>
          <a:ext cx="7231625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Degradation of regulation</a:t>
          </a:r>
          <a:endParaRPr lang="en-US" sz="2500" kern="1200" dirty="0"/>
        </a:p>
      </dsp:txBody>
      <dsp:txXfrm>
        <a:off x="935492" y="1667636"/>
        <a:ext cx="7231625" cy="476493"/>
      </dsp:txXfrm>
    </dsp:sp>
    <dsp:sp modelId="{95B963B1-3585-4147-B066-CCA800FB4A3E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94A72-DD68-5346-8506-EF9A73E94408}">
      <dsp:nvSpPr>
        <dsp:cNvPr id="0" name=""/>
        <dsp:cNvSpPr/>
      </dsp:nvSpPr>
      <dsp:spPr>
        <a:xfrm>
          <a:off x="935492" y="2381833"/>
          <a:ext cx="7231625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Flight of capital</a:t>
          </a:r>
          <a:endParaRPr lang="en-US" sz="2500" kern="1200" dirty="0"/>
        </a:p>
      </dsp:txBody>
      <dsp:txXfrm>
        <a:off x="935492" y="2381833"/>
        <a:ext cx="7231625" cy="476493"/>
      </dsp:txXfrm>
    </dsp:sp>
    <dsp:sp modelId="{9BB4A4F3-E050-FE47-B07F-5C01876D6CC6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3D15D-9F1A-4048-AEC7-960A413C0A3D}">
      <dsp:nvSpPr>
        <dsp:cNvPr id="0" name=""/>
        <dsp:cNvSpPr/>
      </dsp:nvSpPr>
      <dsp:spPr>
        <a:xfrm>
          <a:off x="756263" y="3096482"/>
          <a:ext cx="7410853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Instability and economic underdevelopment</a:t>
          </a:r>
          <a:endParaRPr lang="en-US" sz="2500" kern="1200" dirty="0"/>
        </a:p>
      </dsp:txBody>
      <dsp:txXfrm>
        <a:off x="756263" y="3096482"/>
        <a:ext cx="7410853" cy="476493"/>
      </dsp:txXfrm>
    </dsp:sp>
    <dsp:sp modelId="{E4E57032-C67F-BD43-A6BD-9F2102C276BD}">
      <dsp:nvSpPr>
        <dsp:cNvPr id="0" name=""/>
        <dsp:cNvSpPr/>
      </dsp:nvSpPr>
      <dsp:spPr>
        <a:xfrm>
          <a:off x="458455" y="303692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CDB36-83F0-6444-ACC3-F1942441F0A3}">
      <dsp:nvSpPr>
        <dsp:cNvPr id="0" name=""/>
        <dsp:cNvSpPr/>
      </dsp:nvSpPr>
      <dsp:spPr>
        <a:xfrm>
          <a:off x="364315" y="3811132"/>
          <a:ext cx="7802801" cy="4764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821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Overall negative effect on global welfare</a:t>
          </a:r>
          <a:endParaRPr lang="en-US" sz="2500" kern="1200" dirty="0"/>
        </a:p>
      </dsp:txBody>
      <dsp:txXfrm>
        <a:off x="364315" y="3811132"/>
        <a:ext cx="7802801" cy="476493"/>
      </dsp:txXfrm>
    </dsp:sp>
    <dsp:sp modelId="{407F888A-8AA0-B64C-B6A7-E819B5CC374B}">
      <dsp:nvSpPr>
        <dsp:cNvPr id="0" name=""/>
        <dsp:cNvSpPr/>
      </dsp:nvSpPr>
      <dsp:spPr>
        <a:xfrm>
          <a:off x="66507" y="3751570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5E3B7-9DCD-B641-8BC2-06EF8D1E5468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Market</a:t>
          </a:r>
          <a:endParaRPr lang="en-US" sz="2800" kern="1200" dirty="0"/>
        </a:p>
      </dsp:txBody>
      <dsp:txXfrm rot="5400000">
        <a:off x="-1" y="1"/>
        <a:ext cx="4114800" cy="1697236"/>
      </dsp:txXfrm>
    </dsp:sp>
    <dsp:sp modelId="{A89C3DDC-01D4-1747-801E-EB3BF844136B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Resource</a:t>
          </a:r>
          <a:endParaRPr lang="en-US" sz="2800" kern="1200" dirty="0"/>
        </a:p>
      </dsp:txBody>
      <dsp:txXfrm>
        <a:off x="4114800" y="0"/>
        <a:ext cx="4114800" cy="1697236"/>
      </dsp:txXfrm>
    </dsp:sp>
    <dsp:sp modelId="{C2BF0D19-D4A5-9B4B-83B0-33926FA963C6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Rationalization</a:t>
          </a:r>
          <a:endParaRPr lang="en-US" sz="2800" kern="1200" dirty="0"/>
        </a:p>
      </dsp:txBody>
      <dsp:txXfrm rot="10800000">
        <a:off x="0" y="2828726"/>
        <a:ext cx="4114800" cy="1697236"/>
      </dsp:txXfrm>
    </dsp:sp>
    <dsp:sp modelId="{5B01E852-3DB8-754E-8645-FB71E8A48490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Strategic asset</a:t>
          </a:r>
          <a:endParaRPr lang="en-US" sz="2800" kern="1200" dirty="0"/>
        </a:p>
      </dsp:txBody>
      <dsp:txXfrm rot="-5400000">
        <a:off x="4114799" y="2828726"/>
        <a:ext cx="4114800" cy="1697236"/>
      </dsp:txXfrm>
    </dsp:sp>
    <dsp:sp modelId="{48D183E4-7481-FF4F-B713-4103DE8F2FDB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Types of FDI Flows</a:t>
          </a:r>
          <a:endParaRPr lang="en-US" sz="2800" kern="1200" dirty="0"/>
        </a:p>
      </dsp:txBody>
      <dsp:txXfrm>
        <a:off x="2935594" y="1752471"/>
        <a:ext cx="2358410" cy="1021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E0EFB-DE7E-B045-9986-9561DAA832BA}">
      <dsp:nvSpPr>
        <dsp:cNvPr id="0" name=""/>
        <dsp:cNvSpPr/>
      </dsp:nvSpPr>
      <dsp:spPr>
        <a:xfrm>
          <a:off x="2800386" y="127059"/>
          <a:ext cx="2628826" cy="26288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Ownership</a:t>
          </a:r>
          <a:endParaRPr lang="en-US" sz="2400" kern="1200" dirty="0"/>
        </a:p>
      </dsp:txBody>
      <dsp:txXfrm>
        <a:off x="3150896" y="587104"/>
        <a:ext cx="1927806" cy="1182971"/>
      </dsp:txXfrm>
    </dsp:sp>
    <dsp:sp modelId="{5D469600-5B8B-9F4D-AD00-B105FD598D51}">
      <dsp:nvSpPr>
        <dsp:cNvPr id="0" name=""/>
        <dsp:cNvSpPr/>
      </dsp:nvSpPr>
      <dsp:spPr>
        <a:xfrm>
          <a:off x="3748954" y="1770076"/>
          <a:ext cx="2628826" cy="26288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Internationalization</a:t>
          </a:r>
          <a:endParaRPr lang="en-US" sz="2400" kern="1200" dirty="0"/>
        </a:p>
      </dsp:txBody>
      <dsp:txXfrm>
        <a:off x="4552937" y="2449190"/>
        <a:ext cx="1577295" cy="1445854"/>
      </dsp:txXfrm>
    </dsp:sp>
    <dsp:sp modelId="{D37052B5-B0B6-8F4F-A280-F2F12BC46FA2}">
      <dsp:nvSpPr>
        <dsp:cNvPr id="0" name=""/>
        <dsp:cNvSpPr/>
      </dsp:nvSpPr>
      <dsp:spPr>
        <a:xfrm>
          <a:off x="1851818" y="1770076"/>
          <a:ext cx="2628826" cy="262882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Location</a:t>
          </a:r>
          <a:endParaRPr lang="en-US" sz="2400" kern="1200" dirty="0"/>
        </a:p>
      </dsp:txBody>
      <dsp:txXfrm>
        <a:off x="2099366" y="2449190"/>
        <a:ext cx="1577295" cy="14458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D5EC8-74B5-2047-A39E-BF55B6B672DF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Dependent variable: corporate tax receipts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Explanatory variable: indicator of IBFSC activity</a:t>
          </a:r>
          <a:endParaRPr lang="en-US" sz="1600" kern="1200" dirty="0"/>
        </a:p>
      </dsp:txBody>
      <dsp:txXfrm rot="-5400000">
        <a:off x="2962656" y="205028"/>
        <a:ext cx="5209983" cy="1052927"/>
      </dsp:txXfrm>
    </dsp:sp>
    <dsp:sp modelId="{EA968419-914E-F042-BA38-4FB91BDE443D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Panel fixed effects model</a:t>
          </a:r>
          <a:endParaRPr lang="en-US" sz="3600" kern="1200" dirty="0"/>
        </a:p>
      </dsp:txBody>
      <dsp:txXfrm>
        <a:off x="71201" y="73410"/>
        <a:ext cx="2820254" cy="1316160"/>
      </dsp:txXfrm>
    </dsp:sp>
    <dsp:sp modelId="{4AF6F132-F44F-DC40-9D24-2D18D5D5DDE5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Sophistication of tax system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Government stability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Corruption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Level of per-capita Income</a:t>
          </a:r>
          <a:endParaRPr lang="en-US" sz="1600" kern="1200" dirty="0"/>
        </a:p>
      </dsp:txBody>
      <dsp:txXfrm rot="-5400000">
        <a:off x="2962656" y="1736518"/>
        <a:ext cx="5209983" cy="1052927"/>
      </dsp:txXfrm>
    </dsp:sp>
    <dsp:sp modelId="{D04C456D-4205-BE4B-A299-BD21583D89FE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Control variables</a:t>
          </a:r>
          <a:endParaRPr lang="en-US" sz="3600" kern="1200"/>
        </a:p>
      </dsp:txBody>
      <dsp:txXfrm>
        <a:off x="71201" y="1604901"/>
        <a:ext cx="2820254" cy="1316160"/>
      </dsp:txXfrm>
    </dsp:sp>
    <dsp:sp modelId="{5B70EB53-4228-9945-9C2D-27F0C2E07F2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Difference between personal and corporate tax rates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Tax burden</a:t>
          </a:r>
          <a:endParaRPr lang="en-US" sz="1600" kern="1200" dirty="0"/>
        </a:p>
      </dsp:txBody>
      <dsp:txXfrm rot="-5400000">
        <a:off x="2962656" y="3268008"/>
        <a:ext cx="5209983" cy="1052927"/>
      </dsp:txXfrm>
    </dsp:sp>
    <dsp:sp modelId="{C69321E6-46A6-D54F-947A-1BD30282618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Non-linearity</a:t>
          </a:r>
          <a:endParaRPr lang="en-US" sz="36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228DE-1B16-7944-8621-665E8CB321BF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F02B1-2210-9849-9ADA-4FB37173C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6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Dunning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(1993)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notes that these activities can be classified into four main types: (1) market seeking, investment aimed at meeting the demand needs of a particular market; (2) resource seeking, investment directed at gaining access to a particular natural resource; (3) rationalised seeking, aimed at supporting specialisation; and, (4) strategic asset seeking, investment targeted at exploiting some specific advantage.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F02B1-2210-9849-9ADA-4FB37173C1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7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IBFSC</a:t>
            </a:r>
            <a:r>
              <a:rPr lang="en-US" baseline="0" dirty="0" smtClean="0"/>
              <a:t> can increase overall firm profitability and therefore lead to increased investment at home and abroad.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F02B1-2210-9849-9ADA-4FB37173C1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0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7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0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2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3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5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878B-2F62-0940-BA3F-87AAC660A5B0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4211C-5550-1C42-AFDF-20432BC45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0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winston.moore@cavehill.uwi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Business and Financial Service Centers and Tax Receipts in OECD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11809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Julie-Ann Burke, </a:t>
            </a:r>
            <a:r>
              <a:rPr lang="en-US" dirty="0" err="1" smtClean="0"/>
              <a:t>Sefani</a:t>
            </a:r>
            <a:r>
              <a:rPr lang="en-US" dirty="0" smtClean="0"/>
              <a:t> Busby-</a:t>
            </a:r>
            <a:r>
              <a:rPr lang="en-US" dirty="0" err="1" smtClean="0"/>
              <a:t>Thornhill</a:t>
            </a:r>
            <a:r>
              <a:rPr lang="en-US" dirty="0" smtClean="0"/>
              <a:t> and Winston Moore</a:t>
            </a:r>
          </a:p>
          <a:p>
            <a:endParaRPr lang="en-US" dirty="0"/>
          </a:p>
          <a:p>
            <a:r>
              <a:rPr lang="en-US" dirty="0" smtClean="0"/>
              <a:t>Department of Economics</a:t>
            </a:r>
          </a:p>
          <a:p>
            <a:r>
              <a:rPr lang="en-US" dirty="0" smtClean="0"/>
              <a:t>University of the West Indies</a:t>
            </a:r>
          </a:p>
          <a:p>
            <a:r>
              <a:rPr lang="en-US" dirty="0" smtClean="0"/>
              <a:t>Cave Hill Campus</a:t>
            </a:r>
          </a:p>
          <a:p>
            <a:r>
              <a:rPr lang="en-US" dirty="0" smtClean="0">
                <a:hlinkClick r:id="rId2"/>
              </a:rPr>
              <a:t>winston.moore@cavehill.uwi.edu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4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3911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911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7294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5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includes</a:t>
            </a:r>
          </a:p>
          <a:p>
            <a:pPr lvl="1"/>
            <a:r>
              <a:rPr lang="en-US" dirty="0" smtClean="0"/>
              <a:t>29 OECD states</a:t>
            </a:r>
          </a:p>
          <a:p>
            <a:pPr lvl="1"/>
            <a:r>
              <a:rPr lang="en-US" dirty="0" smtClean="0"/>
              <a:t>2001 to 2009</a:t>
            </a:r>
          </a:p>
          <a:p>
            <a:pPr lvl="1"/>
            <a:endParaRPr lang="en-US" dirty="0"/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OECD National Accounts and tax databases</a:t>
            </a:r>
          </a:p>
          <a:p>
            <a:pPr lvl="1"/>
            <a:r>
              <a:rPr lang="en-US" dirty="0" smtClean="0"/>
              <a:t>IMF’s Coordinated Portfolio Investment Survey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0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IBFSC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Lists of tax havens derived by</a:t>
            </a:r>
          </a:p>
          <a:p>
            <a:pPr lvl="1"/>
            <a:r>
              <a:rPr lang="en-US" dirty="0" err="1" smtClean="0"/>
              <a:t>Dharmapala</a:t>
            </a:r>
            <a:r>
              <a:rPr lang="en-US" dirty="0" smtClean="0"/>
              <a:t> and Hines (2009), “DH”</a:t>
            </a:r>
          </a:p>
          <a:p>
            <a:pPr lvl="1"/>
            <a:r>
              <a:rPr lang="en-US" dirty="0" smtClean="0"/>
              <a:t>OECD (1998), “OECD”</a:t>
            </a:r>
          </a:p>
          <a:p>
            <a:pPr lvl="1"/>
            <a:r>
              <a:rPr lang="en-US" dirty="0" smtClean="0"/>
              <a:t>Hines (2005), “HS”</a:t>
            </a:r>
          </a:p>
          <a:p>
            <a:pPr lvl="1"/>
            <a:r>
              <a:rPr lang="en-US" dirty="0" err="1" smtClean="0"/>
              <a:t>Dyreng</a:t>
            </a:r>
            <a:r>
              <a:rPr lang="en-US" dirty="0" smtClean="0"/>
              <a:t> and Lindsey (2009), “DL”</a:t>
            </a:r>
          </a:p>
          <a:p>
            <a:r>
              <a:rPr lang="en-US" dirty="0" smtClean="0"/>
              <a:t>Ratio of total portfolio investment assets relative to world GDP</a:t>
            </a:r>
          </a:p>
          <a:p>
            <a:pPr lvl="1"/>
            <a:r>
              <a:rPr lang="en-US" dirty="0" smtClean="0"/>
              <a:t>Also calculated using portfolio investments in equity and debt securities</a:t>
            </a:r>
          </a:p>
        </p:txBody>
      </p:sp>
    </p:spTree>
    <p:extLst>
      <p:ext uri="{BB962C8B-B14F-4D97-AF65-F5344CB8AC3E}">
        <p14:creationId xmlns:p14="http://schemas.microsoft.com/office/powerpoint/2010/main" val="1856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IBFSC Indicator</a:t>
            </a:r>
            <a:endParaRPr lang="en-US" dirty="0"/>
          </a:p>
        </p:txBody>
      </p:sp>
      <p:pic>
        <p:nvPicPr>
          <p:cNvPr id="4" name="Picture 3" descr="Macintosh HD:Users:winstonmoore:Documents:My Work:Research Papers:International Business and Financial Service Activity in the Caribbean:figure 3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13537"/>
            <a:ext cx="4064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winstonmoore:Documents:My Work:Research Papers:International Business and Financial Service Activity in the Caribbean:figure 3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2113537"/>
            <a:ext cx="4064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20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LM tests suggests that random effects rather than fixed effects is the preferred specification</a:t>
            </a:r>
          </a:p>
          <a:p>
            <a:endParaRPr lang="en-US" dirty="0" smtClean="0"/>
          </a:p>
          <a:p>
            <a:r>
              <a:rPr lang="en-US" dirty="0" smtClean="0"/>
              <a:t>Model is able to explain more than 30% of of the variation in corporate tax receipts in OECD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6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97199"/>
            <a:ext cx="8229600" cy="172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63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are robust to various tests of model specification…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Endogeneity</a:t>
            </a:r>
          </a:p>
          <a:p>
            <a:endParaRPr lang="en-US" dirty="0"/>
          </a:p>
          <a:p>
            <a:r>
              <a:rPr lang="en-US" dirty="0" smtClean="0"/>
              <a:t>Definition of IBFSC indicator</a:t>
            </a:r>
          </a:p>
          <a:p>
            <a:endParaRPr lang="en-US" dirty="0"/>
          </a:p>
          <a:p>
            <a:r>
              <a:rPr lang="en-US" dirty="0" smtClean="0"/>
              <a:t>Ignoring model 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7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model specification results…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8229600" cy="247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IBFSCs have been linked to tax avoidance and the loss of tax revenue in OECD states.</a:t>
            </a:r>
          </a:p>
          <a:p>
            <a:endParaRPr lang="en-US" dirty="0" smtClean="0"/>
          </a:p>
          <a:p>
            <a:r>
              <a:rPr lang="en-US" dirty="0" smtClean="0"/>
              <a:t>These countries, however, only represent a small portion of total portfolio flows.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1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Many small states attract foreign investment funds through </a:t>
            </a:r>
            <a:r>
              <a:rPr lang="en-US" sz="3200" dirty="0" smtClean="0"/>
              <a:t>favorable </a:t>
            </a:r>
            <a:r>
              <a:rPr lang="en-US" sz="3200" dirty="0" smtClean="0"/>
              <a:t>tax rate regimes…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38299"/>
            <a:ext cx="8229600" cy="480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7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paper presents a conceptual framework where IBFSC activity can lead to a rise in firm profitability an greater investment in the home and foreign market.</a:t>
            </a:r>
          </a:p>
          <a:p>
            <a:endParaRPr lang="en-US" dirty="0"/>
          </a:p>
          <a:p>
            <a:r>
              <a:rPr lang="en-US" dirty="0" smtClean="0"/>
              <a:t>Empirical evidence is found to support this 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7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Largest of these are…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0616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06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countries, however, represent a small share of global portfolio flows…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72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520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Despite their size, OECD (1998) report noted…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1708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323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Much of the academic literature has also taken the negative impact of IBFSCs as a given…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8865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15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countries, however, represent a small share of global portfolio flows…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5438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77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 attempts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the extent to which IBFSCs have negatively affected tax receipts in OECD countries</a:t>
            </a:r>
          </a:p>
          <a:p>
            <a:r>
              <a:rPr lang="en-US" dirty="0" smtClean="0"/>
              <a:t>Conceptual framework of how IBFSCs can benefit the global economy</a:t>
            </a:r>
          </a:p>
          <a:p>
            <a:r>
              <a:rPr lang="en-US" dirty="0" smtClean="0"/>
              <a:t>Statistical assessment of the potential impact of IBFSCs on OECD tax receipts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6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6605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19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584</Words>
  <Application>Microsoft Macintosh PowerPoint</Application>
  <PresentationFormat>On-screen Show (4:3)</PresentationFormat>
  <Paragraphs>95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International Business and Financial Service Centers and Tax Receipts in OECD States</vt:lpstr>
      <vt:lpstr>Many small states attract foreign investment funds through favorable tax rate regimes…</vt:lpstr>
      <vt:lpstr>The Largest of these are…</vt:lpstr>
      <vt:lpstr>These countries, however, represent a small share of global portfolio flows…</vt:lpstr>
      <vt:lpstr>Despite their size, OECD (1998) report noted…</vt:lpstr>
      <vt:lpstr>Much of the academic literature has also taken the negative impact of IBFSCs as a given…</vt:lpstr>
      <vt:lpstr>These countries, however, represent a small share of global portfolio flows…</vt:lpstr>
      <vt:lpstr>This paper attempts to…</vt:lpstr>
      <vt:lpstr>Conceptual Framework</vt:lpstr>
      <vt:lpstr>Conceptual Framework</vt:lpstr>
      <vt:lpstr>Methodology</vt:lpstr>
      <vt:lpstr>Data</vt:lpstr>
      <vt:lpstr>IBFSC Indicator</vt:lpstr>
      <vt:lpstr>IBFSC Indicator</vt:lpstr>
      <vt:lpstr>Model Specification</vt:lpstr>
      <vt:lpstr>Model Results</vt:lpstr>
      <vt:lpstr>Findings are robust to various tests of model specification…</vt:lpstr>
      <vt:lpstr>Dynamic model specification results…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 and Financial Service Centers and Tax Receipts in OECD States</dc:title>
  <dc:creator>mac</dc:creator>
  <cp:lastModifiedBy>mac</cp:lastModifiedBy>
  <cp:revision>32</cp:revision>
  <dcterms:created xsi:type="dcterms:W3CDTF">2013-05-01T01:54:06Z</dcterms:created>
  <dcterms:modified xsi:type="dcterms:W3CDTF">2013-05-02T10:12:18Z</dcterms:modified>
</cp:coreProperties>
</file>